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685" r:id="rId2"/>
  </p:sldMasterIdLst>
  <p:notesMasterIdLst>
    <p:notesMasterId r:id="rId17"/>
  </p:notesMasterIdLst>
  <p:handoutMasterIdLst>
    <p:handoutMasterId r:id="rId18"/>
  </p:handoutMasterIdLst>
  <p:sldIdLst>
    <p:sldId id="267" r:id="rId3"/>
    <p:sldId id="259" r:id="rId4"/>
    <p:sldId id="296" r:id="rId5"/>
    <p:sldId id="298" r:id="rId6"/>
    <p:sldId id="297" r:id="rId7"/>
    <p:sldId id="311" r:id="rId8"/>
    <p:sldId id="302" r:id="rId9"/>
    <p:sldId id="303" r:id="rId10"/>
    <p:sldId id="313" r:id="rId11"/>
    <p:sldId id="305" r:id="rId12"/>
    <p:sldId id="306" r:id="rId13"/>
    <p:sldId id="314" r:id="rId14"/>
    <p:sldId id="315" r:id="rId15"/>
    <p:sldId id="316" r:id="rId16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Georgia" panose="02040502050405020303" pitchFamily="18" charset="0"/>
      <p:regular r:id="rId23"/>
      <p:bold r:id="rId24"/>
      <p:italic r:id="rId25"/>
      <p:boldItalic r:id="rId26"/>
    </p:embeddedFont>
    <p:embeddedFont>
      <p:font typeface="Libre Baskerville Italics" panose="020B0604020202020204" pitchFamily="34" charset="0"/>
      <p:regular r:id="rId27"/>
    </p:embeddedFont>
    <p:embeddedFont>
      <p:font typeface="Montserrat" pitchFamily="2" charset="77"/>
      <p:regular r:id="rId28"/>
      <p:bold r:id="rId29"/>
      <p:italic r:id="rId30"/>
      <p:boldItalic r:id="rId31"/>
    </p:embeddedFont>
    <p:embeddedFont>
      <p:font typeface="Montserrat SemiBold" panose="020F0502020204030204" pitchFamily="34" charset="0"/>
      <p:regular r:id="rId32"/>
      <p:bold r:id="rId33"/>
      <p:italic r:id="rId34"/>
      <p:boldItalic r:id="rId35"/>
    </p:embeddedFont>
    <p:embeddedFont>
      <p:font typeface="Tw Cen MT" panose="020B0602020104020603" pitchFamily="34" charset="77"/>
      <p:regular r:id="rId36"/>
      <p:bold r:id="rId37"/>
      <p:italic r:id="rId38"/>
      <p:boldItalic r:id="rId39"/>
    </p:embeddedFont>
    <p:embeddedFont>
      <p:font typeface="Tw Cen MT Condensed" panose="020B0606020104020203" pitchFamily="34" charset="77"/>
      <p:regular r:id="rId40"/>
      <p:bold r:id="rId41"/>
    </p:embeddedFont>
    <p:embeddedFont>
      <p:font typeface="Wingdings 3" pitchFamily="2" charset="2"/>
      <p:regular r:id="rId4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loni Goel" initials="" lastIdx="1" clrIdx="0"/>
  <p:cmAuthor id="2" name="oshin dhawan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D7CC"/>
    <a:srgbClr val="6582C9"/>
    <a:srgbClr val="8FEAEF"/>
    <a:srgbClr val="0CA787"/>
    <a:srgbClr val="431F5F"/>
    <a:srgbClr val="20325C"/>
    <a:srgbClr val="7A6722"/>
    <a:srgbClr val="20315C"/>
    <a:srgbClr val="CFAD31"/>
    <a:srgbClr val="907A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79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21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84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font" Target="fonts/font24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commentAuthors" Target="comment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openxmlformats.org/officeDocument/2006/relationships/theme" Target="theme/theme1.xml"/><Relationship Id="rId20" Type="http://schemas.openxmlformats.org/officeDocument/2006/relationships/font" Target="fonts/font2.fntdata"/><Relationship Id="rId41" Type="http://schemas.openxmlformats.org/officeDocument/2006/relationships/font" Target="fonts/font2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676D44E-0E16-440A-B1E6-380C5ABA87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681F6A-4484-41E0-B279-E63DCEF8D07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3399A-EA3F-47AC-8C29-16E55901A198}" type="datetimeFigureOut">
              <a:rPr lang="id-ID" smtClean="0"/>
              <a:t>11/07/23</a:t>
            </a:fld>
            <a:endParaRPr 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F227EF-2166-4407-B4A8-3181EE7AFC0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82FF9E-A632-462F-8927-A8BCAE68336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DDEAC-AB83-4195-8530-FFDC3FFB5E87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370952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4A71B-C750-444F-BE52-173B292384DE}" type="datetimeFigureOut">
              <a:rPr lang="id-ID" smtClean="0"/>
              <a:t>11/07/23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66CC38-AEAF-4106-9356-7DA18BC5D1E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2110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on the cover</a:t>
            </a:r>
            <a:endParaRPr/>
          </a:p>
        </p:txBody>
      </p:sp>
      <p:sp>
        <p:nvSpPr>
          <p:cNvPr id="238" name="Google Shape;23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A76839BD-85AD-426B-B836-AD3FB5CFA39C}" type="datetimeFigureOut">
              <a:rPr lang="en-US" smtClean="0"/>
              <a:t>7/11/23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74054-31BF-49C5-9BD4-C062231D94DE}" type="slidenum">
              <a:rPr lang="id-ID" smtClean="0"/>
              <a:pPr/>
              <a:t>‹#›</a:t>
            </a:fld>
            <a:endParaRPr lang="id-ID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440526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839BD-85AD-426B-B836-AD3FB5CFA39C}" type="datetimeFigureOut">
              <a:rPr lang="en-US" smtClean="0"/>
              <a:t>7/11/23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74054-31BF-49C5-9BD4-C062231D94DE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974960359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839BD-85AD-426B-B836-AD3FB5CFA39C}" type="datetimeFigureOut">
              <a:rPr lang="en-US" smtClean="0"/>
              <a:t>7/11/23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74054-31BF-49C5-9BD4-C062231D94DE}" type="slidenum">
              <a:rPr lang="id-ID" smtClean="0"/>
              <a:pPr/>
              <a:t>‹#›</a:t>
            </a:fld>
            <a:endParaRPr lang="id-ID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449543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0371C-F9D5-4779-8FE3-A6BDEC5258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4932" y="1611084"/>
            <a:ext cx="4940647" cy="3635832"/>
          </a:xfrm>
          <a:prstGeom prst="rect">
            <a:avLst/>
          </a:prstGeom>
        </p:spPr>
        <p:txBody>
          <a:bodyPr anchor="ctr"/>
          <a:lstStyle>
            <a:lvl1pPr>
              <a:defRPr sz="6000"/>
            </a:lvl1pPr>
          </a:lstStyle>
          <a:p>
            <a:pPr>
              <a:lnSpc>
                <a:spcPct val="80000"/>
              </a:lnSpc>
            </a:pPr>
            <a:r>
              <a:rPr lang="en-US" sz="6000" spc="-300" dirty="0"/>
              <a:t>Your</a:t>
            </a:r>
            <a:br>
              <a:rPr lang="en-US" sz="6000" spc="-300" dirty="0"/>
            </a:br>
            <a:r>
              <a:rPr lang="en-US" sz="6000" spc="-300" dirty="0"/>
              <a:t>Title Page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6A9A4E-BBD2-4556-9D65-136BF8566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928" y="2858853"/>
            <a:ext cx="4608140" cy="23880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20325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B08DE4F-327C-42B8-955D-69C3AF8C1603}"/>
              </a:ext>
            </a:extLst>
          </p:cNvPr>
          <p:cNvCxnSpPr>
            <a:cxnSpLocks/>
          </p:cNvCxnSpPr>
          <p:nvPr userDrawn="1"/>
        </p:nvCxnSpPr>
        <p:spPr>
          <a:xfrm>
            <a:off x="6588928" y="2579176"/>
            <a:ext cx="2537597" cy="0"/>
          </a:xfrm>
          <a:prstGeom prst="line">
            <a:avLst/>
          </a:prstGeom>
          <a:ln w="12700">
            <a:solidFill>
              <a:srgbClr val="2032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E4F9CEA-4413-4356-A0A3-3A19A3B21F1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588928" y="1611084"/>
            <a:ext cx="4608140" cy="67736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rgbClr val="20325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8D5D7FD-8C86-47FD-B98E-FB6DC8805E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2908" y="6119324"/>
            <a:ext cx="868257" cy="6059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 b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8FB74054-31BF-49C5-9BD4-C062231D94DE}" type="slidenum">
              <a:rPr lang="id-ID" smtClean="0"/>
              <a:pPr/>
              <a:t>‹#›</a:t>
            </a:fld>
            <a:endParaRPr lang="id-ID" dirty="0"/>
          </a:p>
        </p:txBody>
      </p:sp>
      <p:pic>
        <p:nvPicPr>
          <p:cNvPr id="4" name="image2.png">
            <a:extLst>
              <a:ext uri="{FF2B5EF4-FFF2-40B4-BE49-F238E27FC236}">
                <a16:creationId xmlns:a16="http://schemas.microsoft.com/office/drawing/2014/main" id="{0152C21A-105B-91C8-B7C0-2615D6BE04CA}"/>
              </a:ext>
            </a:extLst>
          </p:cNvPr>
          <p:cNvPicPr/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7174217" y="6193622"/>
            <a:ext cx="3904615" cy="487045"/>
          </a:xfrm>
          <a:prstGeom prst="rect">
            <a:avLst/>
          </a:prstGeom>
          <a:ln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FE5D62A-F298-22AE-09DC-CAD1D3C39BCE}"/>
              </a:ext>
            </a:extLst>
          </p:cNvPr>
          <p:cNvSpPr/>
          <p:nvPr userDrawn="1"/>
        </p:nvSpPr>
        <p:spPr>
          <a:xfrm>
            <a:off x="11772406" y="1071225"/>
            <a:ext cx="109415" cy="10941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6C79D0C-7F3B-340A-DB9A-E0C8E0670FD6}"/>
              </a:ext>
            </a:extLst>
          </p:cNvPr>
          <p:cNvSpPr/>
          <p:nvPr userDrawn="1"/>
        </p:nvSpPr>
        <p:spPr>
          <a:xfrm>
            <a:off x="11772406" y="1591529"/>
            <a:ext cx="109415" cy="10941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CB7FA48-8C40-9237-8CF7-8927DB02EF89}"/>
              </a:ext>
            </a:extLst>
          </p:cNvPr>
          <p:cNvSpPr/>
          <p:nvPr userDrawn="1"/>
        </p:nvSpPr>
        <p:spPr>
          <a:xfrm>
            <a:off x="11772407" y="1333041"/>
            <a:ext cx="109415" cy="1094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Rectangle: Rounded Corners 13">
            <a:extLst>
              <a:ext uri="{FF2B5EF4-FFF2-40B4-BE49-F238E27FC236}">
                <a16:creationId xmlns:a16="http://schemas.microsoft.com/office/drawing/2014/main" id="{7668CBB4-F8A2-CF32-3E11-8E3D6CC99321}"/>
              </a:ext>
            </a:extLst>
          </p:cNvPr>
          <p:cNvSpPr/>
          <p:nvPr userDrawn="1"/>
        </p:nvSpPr>
        <p:spPr>
          <a:xfrm>
            <a:off x="11784831" y="192881"/>
            <a:ext cx="84563" cy="72594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4175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842D6-026F-489C-95D2-ABF50C5F38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4932" y="1825625"/>
            <a:ext cx="5024868" cy="390644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d-ID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42E4A6-6070-481D-945C-1638AFC703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024868" cy="390644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DCF5FDD-EB8C-449A-9232-4FBF0A5A9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932" y="1125933"/>
            <a:ext cx="10202136" cy="520304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Master title style</a:t>
            </a:r>
            <a:endParaRPr lang="id-ID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B530A64-62DC-436A-A212-DCF5BDDC8BF6}"/>
              </a:ext>
            </a:extLst>
          </p:cNvPr>
          <p:cNvCxnSpPr>
            <a:cxnSpLocks/>
          </p:cNvCxnSpPr>
          <p:nvPr userDrawn="1"/>
        </p:nvCxnSpPr>
        <p:spPr>
          <a:xfrm>
            <a:off x="1053328" y="1840093"/>
            <a:ext cx="2537597" cy="0"/>
          </a:xfrm>
          <a:prstGeom prst="line">
            <a:avLst/>
          </a:prstGeom>
          <a:ln w="12700">
            <a:solidFill>
              <a:srgbClr val="2032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ED1E29D-5007-44F8-99CC-160F955CFD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2908" y="6119324"/>
            <a:ext cx="868257" cy="6059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 b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8FB74054-31BF-49C5-9BD4-C062231D94DE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1D8818-A21B-437B-97BA-F5AC3F9F860F}"/>
              </a:ext>
            </a:extLst>
          </p:cNvPr>
          <p:cNvSpPr/>
          <p:nvPr userDrawn="1"/>
        </p:nvSpPr>
        <p:spPr>
          <a:xfrm>
            <a:off x="11772406" y="1071225"/>
            <a:ext cx="109415" cy="10941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4B9A203-48B9-4668-9AB5-C0B7BF6D6503}"/>
              </a:ext>
            </a:extLst>
          </p:cNvPr>
          <p:cNvSpPr/>
          <p:nvPr userDrawn="1"/>
        </p:nvSpPr>
        <p:spPr>
          <a:xfrm>
            <a:off x="11772406" y="1591529"/>
            <a:ext cx="109415" cy="10941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27CAA59-F5A9-42D5-96FF-09354D70375F}"/>
              </a:ext>
            </a:extLst>
          </p:cNvPr>
          <p:cNvSpPr/>
          <p:nvPr userDrawn="1"/>
        </p:nvSpPr>
        <p:spPr>
          <a:xfrm>
            <a:off x="11772407" y="1333041"/>
            <a:ext cx="109415" cy="1094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A36EEF9-B6B0-45D1-B832-943DABB13BDD}"/>
              </a:ext>
            </a:extLst>
          </p:cNvPr>
          <p:cNvSpPr/>
          <p:nvPr userDrawn="1"/>
        </p:nvSpPr>
        <p:spPr>
          <a:xfrm>
            <a:off x="11784831" y="192881"/>
            <a:ext cx="84563" cy="72594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2" name="image2.png">
            <a:extLst>
              <a:ext uri="{FF2B5EF4-FFF2-40B4-BE49-F238E27FC236}">
                <a16:creationId xmlns:a16="http://schemas.microsoft.com/office/drawing/2014/main" id="{66C9844C-2945-D2A5-182F-19968EA7F2E7}"/>
              </a:ext>
            </a:extLst>
          </p:cNvPr>
          <p:cNvPicPr/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7238293" y="6189925"/>
            <a:ext cx="3904615" cy="48704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779602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0A296-0161-498B-9CF2-20EC69B5F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125932"/>
            <a:ext cx="6013880" cy="4606131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44CF97-02F9-4E4E-9219-BDA5D52761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4932" y="2057400"/>
            <a:ext cx="3777093" cy="36746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940C54D-D0A2-44F5-BE9B-3A143E086779}"/>
              </a:ext>
            </a:extLst>
          </p:cNvPr>
          <p:cNvCxnSpPr>
            <a:cxnSpLocks/>
          </p:cNvCxnSpPr>
          <p:nvPr userDrawn="1"/>
        </p:nvCxnSpPr>
        <p:spPr>
          <a:xfrm>
            <a:off x="1053328" y="1840093"/>
            <a:ext cx="2537597" cy="0"/>
          </a:xfrm>
          <a:prstGeom prst="line">
            <a:avLst/>
          </a:prstGeom>
          <a:ln w="12700">
            <a:solidFill>
              <a:srgbClr val="2032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71257FB7-BE30-4331-97F9-8DD548277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932" y="1125933"/>
            <a:ext cx="3777093" cy="520304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CF7447C-C24F-4A33-8DBB-21EA4D58D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2908" y="6119324"/>
            <a:ext cx="868257" cy="6059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 b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8FB74054-31BF-49C5-9BD4-C062231D94DE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5478487-B005-AB42-8335-823956B2D82D}"/>
              </a:ext>
            </a:extLst>
          </p:cNvPr>
          <p:cNvSpPr/>
          <p:nvPr userDrawn="1"/>
        </p:nvSpPr>
        <p:spPr>
          <a:xfrm>
            <a:off x="11772406" y="1071225"/>
            <a:ext cx="109415" cy="10941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C6FEB7D-9717-B4FB-23ED-0D91B3CAAFAD}"/>
              </a:ext>
            </a:extLst>
          </p:cNvPr>
          <p:cNvSpPr/>
          <p:nvPr userDrawn="1"/>
        </p:nvSpPr>
        <p:spPr>
          <a:xfrm>
            <a:off x="11772406" y="1591529"/>
            <a:ext cx="109415" cy="10941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78A7B8A-24F3-68E7-3743-E7EF32DE401F}"/>
              </a:ext>
            </a:extLst>
          </p:cNvPr>
          <p:cNvSpPr/>
          <p:nvPr userDrawn="1"/>
        </p:nvSpPr>
        <p:spPr>
          <a:xfrm>
            <a:off x="11772407" y="1333041"/>
            <a:ext cx="109415" cy="1094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tangle: Rounded Corners 13">
            <a:extLst>
              <a:ext uri="{FF2B5EF4-FFF2-40B4-BE49-F238E27FC236}">
                <a16:creationId xmlns:a16="http://schemas.microsoft.com/office/drawing/2014/main" id="{FCAF05FA-A875-86E7-B0C4-92161F23FB1A}"/>
              </a:ext>
            </a:extLst>
          </p:cNvPr>
          <p:cNvSpPr/>
          <p:nvPr userDrawn="1"/>
        </p:nvSpPr>
        <p:spPr>
          <a:xfrm>
            <a:off x="11784831" y="192881"/>
            <a:ext cx="84563" cy="72594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16402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BDDE07-A315-4DF7-8EF2-942F5BA250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125932"/>
            <a:ext cx="6013880" cy="4606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A02E43-BA31-4864-98CE-73E2B896B2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4932" y="2057400"/>
            <a:ext cx="3777093" cy="36746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88A6C1-322B-491F-BECD-E844E3012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932" y="1125933"/>
            <a:ext cx="3777093" cy="520304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Master title style</a:t>
            </a:r>
            <a:endParaRPr lang="id-ID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73A764E-9D1B-468E-8611-F6DB249E4619}"/>
              </a:ext>
            </a:extLst>
          </p:cNvPr>
          <p:cNvCxnSpPr>
            <a:cxnSpLocks/>
          </p:cNvCxnSpPr>
          <p:nvPr userDrawn="1"/>
        </p:nvCxnSpPr>
        <p:spPr>
          <a:xfrm>
            <a:off x="1053328" y="1840093"/>
            <a:ext cx="2537597" cy="0"/>
          </a:xfrm>
          <a:prstGeom prst="line">
            <a:avLst/>
          </a:prstGeom>
          <a:ln w="12700">
            <a:solidFill>
              <a:srgbClr val="2032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82851E3-5F0D-42C7-A2F7-7678D309D9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2908" y="6119324"/>
            <a:ext cx="868257" cy="6059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 b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8FB74054-31BF-49C5-9BD4-C062231D94DE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B6ED55F-7B6F-294F-7EE9-240C59142063}"/>
              </a:ext>
            </a:extLst>
          </p:cNvPr>
          <p:cNvSpPr/>
          <p:nvPr userDrawn="1"/>
        </p:nvSpPr>
        <p:spPr>
          <a:xfrm>
            <a:off x="11772406" y="1071225"/>
            <a:ext cx="109415" cy="10941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B6C8BBE-A24B-5DEF-0DC8-1F857CB5D92B}"/>
              </a:ext>
            </a:extLst>
          </p:cNvPr>
          <p:cNvSpPr/>
          <p:nvPr userDrawn="1"/>
        </p:nvSpPr>
        <p:spPr>
          <a:xfrm>
            <a:off x="11772406" y="1591529"/>
            <a:ext cx="109415" cy="10941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19D0859-BBF9-970B-BB65-70BCE938958E}"/>
              </a:ext>
            </a:extLst>
          </p:cNvPr>
          <p:cNvSpPr/>
          <p:nvPr userDrawn="1"/>
        </p:nvSpPr>
        <p:spPr>
          <a:xfrm>
            <a:off x="11772407" y="1333041"/>
            <a:ext cx="109415" cy="1094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tangle: Rounded Corners 13">
            <a:extLst>
              <a:ext uri="{FF2B5EF4-FFF2-40B4-BE49-F238E27FC236}">
                <a16:creationId xmlns:a16="http://schemas.microsoft.com/office/drawing/2014/main" id="{E78DFD8C-0066-AC64-8C40-44822A421A74}"/>
              </a:ext>
            </a:extLst>
          </p:cNvPr>
          <p:cNvSpPr/>
          <p:nvPr userDrawn="1"/>
        </p:nvSpPr>
        <p:spPr>
          <a:xfrm>
            <a:off x="11784831" y="192881"/>
            <a:ext cx="84563" cy="72594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4870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258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872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0793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630" lvl="1" indent="-152408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446" lvl="2" indent="-152408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261" lvl="3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4076" lvl="4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891" lvl="5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707" lvl="6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522" lvl="7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337" lvl="8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59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839BD-85AD-426B-B836-AD3FB5CFA39C}" type="datetimeFigureOut">
              <a:rPr lang="en-US" smtClean="0"/>
              <a:t>7/11/23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74054-31BF-49C5-9BD4-C062231D94DE}" type="slidenum">
              <a:rPr lang="id-ID" smtClean="0"/>
              <a:pPr/>
              <a:t>‹#›</a:t>
            </a:fld>
            <a:endParaRPr lang="id-ID" dirty="0"/>
          </a:p>
        </p:txBody>
      </p:sp>
      <p:pic>
        <p:nvPicPr>
          <p:cNvPr id="7" name="image2.png">
            <a:extLst>
              <a:ext uri="{FF2B5EF4-FFF2-40B4-BE49-F238E27FC236}">
                <a16:creationId xmlns:a16="http://schemas.microsoft.com/office/drawing/2014/main" id="{6E4D3D6C-16AE-D6C2-7E14-A3929AB3EE44}"/>
              </a:ext>
            </a:extLst>
          </p:cNvPr>
          <p:cNvPicPr/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7098765" y="6178774"/>
            <a:ext cx="3904615" cy="487045"/>
          </a:xfrm>
          <a:prstGeom prst="rect">
            <a:avLst/>
          </a:prstGeom>
          <a:ln/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F39C5D5-4EDD-E6C2-56C4-177C7572ACD2}"/>
              </a:ext>
            </a:extLst>
          </p:cNvPr>
          <p:cNvSpPr/>
          <p:nvPr userDrawn="1"/>
        </p:nvSpPr>
        <p:spPr>
          <a:xfrm>
            <a:off x="11772405" y="1071225"/>
            <a:ext cx="109415" cy="10941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576CBDC-BB65-65A2-650D-2E1E79EAB1DB}"/>
              </a:ext>
            </a:extLst>
          </p:cNvPr>
          <p:cNvSpPr/>
          <p:nvPr userDrawn="1"/>
        </p:nvSpPr>
        <p:spPr>
          <a:xfrm>
            <a:off x="11772405" y="1591529"/>
            <a:ext cx="109415" cy="10941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9D68974-D5AB-ABF1-DD15-6DA22ADF5FE7}"/>
              </a:ext>
            </a:extLst>
          </p:cNvPr>
          <p:cNvSpPr/>
          <p:nvPr userDrawn="1"/>
        </p:nvSpPr>
        <p:spPr>
          <a:xfrm>
            <a:off x="11772406" y="1333041"/>
            <a:ext cx="109415" cy="1094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Rectangle: Rounded Corners 13">
            <a:extLst>
              <a:ext uri="{FF2B5EF4-FFF2-40B4-BE49-F238E27FC236}">
                <a16:creationId xmlns:a16="http://schemas.microsoft.com/office/drawing/2014/main" id="{E5E30DEA-EF57-6EAF-A4E6-E32640E2018F}"/>
              </a:ext>
            </a:extLst>
          </p:cNvPr>
          <p:cNvSpPr/>
          <p:nvPr userDrawn="1"/>
        </p:nvSpPr>
        <p:spPr>
          <a:xfrm>
            <a:off x="11784830" y="192881"/>
            <a:ext cx="84563" cy="72594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596491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7461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1788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6891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87881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630" lvl="1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446" lvl="2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261" lvl="3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4076" lvl="4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891" lvl="5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707" lvl="6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522" lvl="7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337" lvl="8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678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3520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2193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3154892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68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839BD-85AD-426B-B836-AD3FB5CFA39C}" type="datetimeFigureOut">
              <a:rPr lang="en-US" smtClean="0"/>
              <a:t>7/11/23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74054-31BF-49C5-9BD4-C062231D94DE}" type="slidenum">
              <a:rPr lang="id-ID" smtClean="0"/>
              <a:pPr/>
              <a:t>‹#›</a:t>
            </a:fld>
            <a:endParaRPr lang="id-ID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1023947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839BD-85AD-426B-B836-AD3FB5CFA39C}" type="datetimeFigureOut">
              <a:rPr lang="en-US" smtClean="0"/>
              <a:t>7/11/23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74054-31BF-49C5-9BD4-C062231D94DE}" type="slidenum">
              <a:rPr lang="id-ID" smtClean="0"/>
              <a:pPr/>
              <a:t>‹#›</a:t>
            </a:fld>
            <a:endParaRPr lang="id-ID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1C30232-48B1-D1B7-D172-E345F9257D3C}"/>
              </a:ext>
            </a:extLst>
          </p:cNvPr>
          <p:cNvCxnSpPr>
            <a:cxnSpLocks/>
          </p:cNvCxnSpPr>
          <p:nvPr userDrawn="1"/>
        </p:nvCxnSpPr>
        <p:spPr>
          <a:xfrm>
            <a:off x="1053328" y="1840093"/>
            <a:ext cx="2537597" cy="0"/>
          </a:xfrm>
          <a:prstGeom prst="line">
            <a:avLst/>
          </a:prstGeom>
          <a:ln w="12700">
            <a:solidFill>
              <a:srgbClr val="2032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0DEA836D-E9E7-A5F7-936E-CBEEACB87B6E}"/>
              </a:ext>
            </a:extLst>
          </p:cNvPr>
          <p:cNvSpPr/>
          <p:nvPr userDrawn="1"/>
        </p:nvSpPr>
        <p:spPr>
          <a:xfrm>
            <a:off x="11772406" y="1071225"/>
            <a:ext cx="109415" cy="10941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E666282-BF42-0CF1-BDF1-38DBEF9DB9B7}"/>
              </a:ext>
            </a:extLst>
          </p:cNvPr>
          <p:cNvSpPr/>
          <p:nvPr userDrawn="1"/>
        </p:nvSpPr>
        <p:spPr>
          <a:xfrm>
            <a:off x="11772406" y="1591529"/>
            <a:ext cx="109415" cy="10941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818CD26-7285-C274-68DB-54328D1CEBDD}"/>
              </a:ext>
            </a:extLst>
          </p:cNvPr>
          <p:cNvSpPr/>
          <p:nvPr userDrawn="1"/>
        </p:nvSpPr>
        <p:spPr>
          <a:xfrm>
            <a:off x="11772407" y="1333041"/>
            <a:ext cx="109415" cy="1094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F582BCD-0B64-59BB-8AF7-1637C73AC266}"/>
              </a:ext>
            </a:extLst>
          </p:cNvPr>
          <p:cNvSpPr/>
          <p:nvPr userDrawn="1"/>
        </p:nvSpPr>
        <p:spPr>
          <a:xfrm>
            <a:off x="11784831" y="192881"/>
            <a:ext cx="84563" cy="72594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3" name="image2.png">
            <a:extLst>
              <a:ext uri="{FF2B5EF4-FFF2-40B4-BE49-F238E27FC236}">
                <a16:creationId xmlns:a16="http://schemas.microsoft.com/office/drawing/2014/main" id="{922CAF4F-E31C-8476-9842-F8708AB537D6}"/>
              </a:ext>
            </a:extLst>
          </p:cNvPr>
          <p:cNvPicPr/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7238293" y="6189925"/>
            <a:ext cx="3904615" cy="48704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02321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839BD-85AD-426B-B836-AD3FB5CFA39C}" type="datetimeFigureOut">
              <a:rPr lang="en-US" smtClean="0"/>
              <a:t>7/11/23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74054-31BF-49C5-9BD4-C062231D94DE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476577948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839BD-85AD-426B-B836-AD3FB5CFA39C}" type="datetimeFigureOut">
              <a:rPr lang="en-US" smtClean="0"/>
              <a:t>7/11/23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74054-31BF-49C5-9BD4-C062231D94DE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023208073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839BD-85AD-426B-B836-AD3FB5CFA39C}" type="datetimeFigureOut">
              <a:rPr lang="en-US" smtClean="0"/>
              <a:t>7/11/23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74054-31BF-49C5-9BD4-C062231D94DE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49B3B54-3ECD-69DC-24EA-FC57C78F85B3}"/>
              </a:ext>
            </a:extLst>
          </p:cNvPr>
          <p:cNvSpPr/>
          <p:nvPr userDrawn="1"/>
        </p:nvSpPr>
        <p:spPr>
          <a:xfrm>
            <a:off x="11772406" y="1071225"/>
            <a:ext cx="109415" cy="10941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3499A91-5AEC-174E-18ED-F914FFF645F0}"/>
              </a:ext>
            </a:extLst>
          </p:cNvPr>
          <p:cNvSpPr/>
          <p:nvPr userDrawn="1"/>
        </p:nvSpPr>
        <p:spPr>
          <a:xfrm>
            <a:off x="11772406" y="1591529"/>
            <a:ext cx="109415" cy="10941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36A5007-5F8F-D300-3933-CEDA7AF4E46A}"/>
              </a:ext>
            </a:extLst>
          </p:cNvPr>
          <p:cNvSpPr/>
          <p:nvPr userDrawn="1"/>
        </p:nvSpPr>
        <p:spPr>
          <a:xfrm>
            <a:off x="11772407" y="1333041"/>
            <a:ext cx="109415" cy="1094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905FCB35-2D62-A62B-D06B-E3DA0C9CA401}"/>
              </a:ext>
            </a:extLst>
          </p:cNvPr>
          <p:cNvSpPr/>
          <p:nvPr userDrawn="1"/>
        </p:nvSpPr>
        <p:spPr>
          <a:xfrm>
            <a:off x="11784831" y="192881"/>
            <a:ext cx="84563" cy="72594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09747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839BD-85AD-426B-B836-AD3FB5CFA39C}" type="datetimeFigureOut">
              <a:rPr lang="en-US" smtClean="0"/>
              <a:t>7/11/23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74054-31BF-49C5-9BD4-C062231D94DE}" type="slidenum">
              <a:rPr lang="id-ID" smtClean="0"/>
              <a:pPr/>
              <a:t>‹#›</a:t>
            </a:fld>
            <a:endParaRPr lang="id-ID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3B63F02-502D-6790-3067-89561557E03A}"/>
              </a:ext>
            </a:extLst>
          </p:cNvPr>
          <p:cNvCxnSpPr>
            <a:cxnSpLocks/>
          </p:cNvCxnSpPr>
          <p:nvPr userDrawn="1"/>
        </p:nvCxnSpPr>
        <p:spPr>
          <a:xfrm>
            <a:off x="1053328" y="1840093"/>
            <a:ext cx="2537597" cy="0"/>
          </a:xfrm>
          <a:prstGeom prst="line">
            <a:avLst/>
          </a:prstGeom>
          <a:ln w="12700">
            <a:solidFill>
              <a:srgbClr val="2032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64BE2385-9D86-B425-D389-4B99B1A138B1}"/>
              </a:ext>
            </a:extLst>
          </p:cNvPr>
          <p:cNvSpPr/>
          <p:nvPr userDrawn="1"/>
        </p:nvSpPr>
        <p:spPr>
          <a:xfrm>
            <a:off x="11772406" y="1071225"/>
            <a:ext cx="109415" cy="10941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5A58AD9-A111-5CAE-53C4-B44F2972AD19}"/>
              </a:ext>
            </a:extLst>
          </p:cNvPr>
          <p:cNvSpPr/>
          <p:nvPr userDrawn="1"/>
        </p:nvSpPr>
        <p:spPr>
          <a:xfrm>
            <a:off x="11772406" y="1591529"/>
            <a:ext cx="109415" cy="10941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124E237-A3F1-69E9-6C0E-0E572E5B5D6D}"/>
              </a:ext>
            </a:extLst>
          </p:cNvPr>
          <p:cNvSpPr/>
          <p:nvPr userDrawn="1"/>
        </p:nvSpPr>
        <p:spPr>
          <a:xfrm>
            <a:off x="11772407" y="1333041"/>
            <a:ext cx="109415" cy="1094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Rectangle: Rounded Corners 13">
            <a:extLst>
              <a:ext uri="{FF2B5EF4-FFF2-40B4-BE49-F238E27FC236}">
                <a16:creationId xmlns:a16="http://schemas.microsoft.com/office/drawing/2014/main" id="{015CFED0-D84F-CA59-F132-2C65EDF5CAFF}"/>
              </a:ext>
            </a:extLst>
          </p:cNvPr>
          <p:cNvSpPr/>
          <p:nvPr userDrawn="1"/>
        </p:nvSpPr>
        <p:spPr>
          <a:xfrm>
            <a:off x="11784831" y="192881"/>
            <a:ext cx="84563" cy="72594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58540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839BD-85AD-426B-B836-AD3FB5CFA39C}" type="datetimeFigureOut">
              <a:rPr lang="en-US" smtClean="0"/>
              <a:t>7/11/23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74054-31BF-49C5-9BD4-C062231D94DE}" type="slidenum">
              <a:rPr lang="id-ID" smtClean="0"/>
              <a:pPr/>
              <a:t>‹#›</a:t>
            </a:fld>
            <a:endParaRPr lang="id-ID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B8E8DE7-AD68-5A4F-4623-6AE010C01A1D}"/>
              </a:ext>
            </a:extLst>
          </p:cNvPr>
          <p:cNvCxnSpPr>
            <a:cxnSpLocks/>
          </p:cNvCxnSpPr>
          <p:nvPr userDrawn="1"/>
        </p:nvCxnSpPr>
        <p:spPr>
          <a:xfrm>
            <a:off x="1053328" y="1840093"/>
            <a:ext cx="2537597" cy="0"/>
          </a:xfrm>
          <a:prstGeom prst="line">
            <a:avLst/>
          </a:prstGeom>
          <a:ln w="12700">
            <a:solidFill>
              <a:srgbClr val="2032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7BA54483-CFEB-8116-04FD-0C9F04094985}"/>
              </a:ext>
            </a:extLst>
          </p:cNvPr>
          <p:cNvSpPr/>
          <p:nvPr userDrawn="1"/>
        </p:nvSpPr>
        <p:spPr>
          <a:xfrm>
            <a:off x="11772406" y="1071225"/>
            <a:ext cx="109415" cy="10941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BEB4DA4-8412-692D-B19A-132BAC3A2A18}"/>
              </a:ext>
            </a:extLst>
          </p:cNvPr>
          <p:cNvSpPr/>
          <p:nvPr userDrawn="1"/>
        </p:nvSpPr>
        <p:spPr>
          <a:xfrm>
            <a:off x="11772406" y="1591529"/>
            <a:ext cx="109415" cy="10941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4B4E6C4-868C-83DB-0EC6-1C9846D984AF}"/>
              </a:ext>
            </a:extLst>
          </p:cNvPr>
          <p:cNvSpPr/>
          <p:nvPr userDrawn="1"/>
        </p:nvSpPr>
        <p:spPr>
          <a:xfrm>
            <a:off x="11772407" y="1333041"/>
            <a:ext cx="109415" cy="1094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Rectangle: Rounded Corners 13">
            <a:extLst>
              <a:ext uri="{FF2B5EF4-FFF2-40B4-BE49-F238E27FC236}">
                <a16:creationId xmlns:a16="http://schemas.microsoft.com/office/drawing/2014/main" id="{C97DB2A8-39CD-D1CF-83D9-5F9E7BB4C593}"/>
              </a:ext>
            </a:extLst>
          </p:cNvPr>
          <p:cNvSpPr/>
          <p:nvPr userDrawn="1"/>
        </p:nvSpPr>
        <p:spPr>
          <a:xfrm>
            <a:off x="11784831" y="192881"/>
            <a:ext cx="84563" cy="72594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60841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76839BD-85AD-426B-B836-AD3FB5CFA39C}" type="datetimeFigureOut">
              <a:rPr lang="en-US" smtClean="0"/>
              <a:t>7/11/23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8FB74054-31BF-49C5-9BD4-C062231D94DE}" type="slidenum">
              <a:rPr lang="id-ID" smtClean="0"/>
              <a:pPr/>
              <a:t>‹#›</a:t>
            </a:fld>
            <a:endParaRPr lang="id-ID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312FB13-D33A-D277-D8E1-21094FE72E1B}"/>
              </a:ext>
            </a:extLst>
          </p:cNvPr>
          <p:cNvSpPr/>
          <p:nvPr userDrawn="1"/>
        </p:nvSpPr>
        <p:spPr>
          <a:xfrm>
            <a:off x="256061" y="3987113"/>
            <a:ext cx="400110" cy="2625222"/>
          </a:xfrm>
          <a:prstGeom prst="roundRect">
            <a:avLst>
              <a:gd name="adj" fmla="val 50000"/>
            </a:avLst>
          </a:prstGeom>
          <a:solidFill>
            <a:srgbClr val="431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7CAB8B-4F25-92FE-D5B5-3037E7DCA250}"/>
              </a:ext>
            </a:extLst>
          </p:cNvPr>
          <p:cNvSpPr txBox="1"/>
          <p:nvPr userDrawn="1"/>
        </p:nvSpPr>
        <p:spPr>
          <a:xfrm rot="16200000">
            <a:off x="-228691" y="5640952"/>
            <a:ext cx="1372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Montserrat SemiBold" panose="00000700000000000000" pitchFamily="2" charset="0"/>
              </a:rPr>
              <a:t>4CCYW 2023</a:t>
            </a:r>
            <a:endParaRPr lang="id-ID" sz="1400" b="1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C3A7795-C99D-67BD-0C19-B21C67368327}"/>
              </a:ext>
            </a:extLst>
          </p:cNvPr>
          <p:cNvSpPr/>
          <p:nvPr userDrawn="1"/>
        </p:nvSpPr>
        <p:spPr>
          <a:xfrm>
            <a:off x="381434" y="4113721"/>
            <a:ext cx="163722" cy="16372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01D3BE-EE0C-81B5-42D8-98904FB9A9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" t="26192" r="43586" b="35843"/>
          <a:stretch/>
        </p:blipFill>
        <p:spPr>
          <a:xfrm>
            <a:off x="55733" y="31085"/>
            <a:ext cx="2163360" cy="1006542"/>
          </a:xfrm>
          <a:prstGeom prst="rect">
            <a:avLst/>
          </a:prstGeom>
        </p:spPr>
      </p:pic>
      <p:pic>
        <p:nvPicPr>
          <p:cNvPr id="12" name="image2.png">
            <a:extLst>
              <a:ext uri="{FF2B5EF4-FFF2-40B4-BE49-F238E27FC236}">
                <a16:creationId xmlns:a16="http://schemas.microsoft.com/office/drawing/2014/main" id="{F30CAB41-6CE7-C94B-DC3D-3588A60FED65}"/>
              </a:ext>
            </a:extLst>
          </p:cNvPr>
          <p:cNvPicPr/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154520" y="6178774"/>
            <a:ext cx="3904615" cy="48704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127627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51" r:id="rId12"/>
    <p:sldLayoutId id="2147483652" r:id="rId13"/>
    <p:sldLayoutId id="2147483656" r:id="rId14"/>
    <p:sldLayoutId id="2147483657" r:id="rId15"/>
  </p:sldLayoutIdLst>
  <p:hf sldNum="0"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0007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svg"/><Relationship Id="rId7" Type="http://schemas.openxmlformats.org/officeDocument/2006/relationships/image" Target="../media/image36.png"/><Relationship Id="rId12" Type="http://schemas.openxmlformats.org/officeDocument/2006/relationships/image" Target="../media/image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8.png"/><Relationship Id="rId7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researchgate.net/figure/Youth-population-15-35-year-and-their-share-of-total-population_tbl1_329782820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546A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41;p26">
            <a:extLst>
              <a:ext uri="{FF2B5EF4-FFF2-40B4-BE49-F238E27FC236}">
                <a16:creationId xmlns:a16="http://schemas.microsoft.com/office/drawing/2014/main" id="{A1F9E220-16D2-92E9-4D1F-C4B0E8B8A7A7}"/>
              </a:ext>
            </a:extLst>
          </p:cNvPr>
          <p:cNvSpPr/>
          <p:nvPr/>
        </p:nvSpPr>
        <p:spPr>
          <a:xfrm rot="16200000">
            <a:off x="8732843" y="3398840"/>
            <a:ext cx="922176" cy="5996143"/>
          </a:xfrm>
          <a:custGeom>
            <a:avLst/>
            <a:gdLst/>
            <a:ahLst/>
            <a:cxnLst/>
            <a:rect l="l" t="t" r="r" b="b"/>
            <a:pathLst>
              <a:path w="763517" h="3479800" extrusionOk="0">
                <a:moveTo>
                  <a:pt x="0" y="0"/>
                </a:moveTo>
                <a:lnTo>
                  <a:pt x="763517" y="0"/>
                </a:lnTo>
                <a:lnTo>
                  <a:pt x="763517" y="3479800"/>
                </a:lnTo>
                <a:lnTo>
                  <a:pt x="0" y="34798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40" name="Google Shape;240;p26"/>
          <p:cNvSpPr/>
          <p:nvPr/>
        </p:nvSpPr>
        <p:spPr>
          <a:xfrm>
            <a:off x="1465167" y="0"/>
            <a:ext cx="4651534" cy="6858649"/>
          </a:xfrm>
          <a:custGeom>
            <a:avLst/>
            <a:gdLst/>
            <a:ahLst/>
            <a:cxnLst/>
            <a:rect l="l" t="t" r="r" b="b"/>
            <a:pathLst>
              <a:path w="6977301" h="10391893" extrusionOk="0">
                <a:moveTo>
                  <a:pt x="0" y="0"/>
                </a:moveTo>
                <a:lnTo>
                  <a:pt x="6977302" y="0"/>
                </a:lnTo>
                <a:lnTo>
                  <a:pt x="6977302" y="10391893"/>
                </a:lnTo>
                <a:lnTo>
                  <a:pt x="0" y="10391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0485" t="-1843" r="-138" b="-9866"/>
            </a:stretch>
          </a:blipFill>
          <a:ln>
            <a:noFill/>
          </a:ln>
        </p:spPr>
      </p:sp>
      <p:sp>
        <p:nvSpPr>
          <p:cNvPr id="241" name="Google Shape;241;p26"/>
          <p:cNvSpPr/>
          <p:nvPr/>
        </p:nvSpPr>
        <p:spPr>
          <a:xfrm>
            <a:off x="-4662" y="0"/>
            <a:ext cx="1504742" cy="6858000"/>
          </a:xfrm>
          <a:custGeom>
            <a:avLst/>
            <a:gdLst/>
            <a:ahLst/>
            <a:cxnLst/>
            <a:rect l="l" t="t" r="r" b="b"/>
            <a:pathLst>
              <a:path w="763517" h="3479800" extrusionOk="0">
                <a:moveTo>
                  <a:pt x="0" y="0"/>
                </a:moveTo>
                <a:lnTo>
                  <a:pt x="763517" y="0"/>
                </a:lnTo>
                <a:lnTo>
                  <a:pt x="763517" y="3479800"/>
                </a:lnTo>
                <a:lnTo>
                  <a:pt x="0" y="34798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42" name="Google Shape;242;p26"/>
          <p:cNvSpPr/>
          <p:nvPr/>
        </p:nvSpPr>
        <p:spPr>
          <a:xfrm>
            <a:off x="801466" y="2726482"/>
            <a:ext cx="1336257" cy="1405574"/>
          </a:xfrm>
          <a:prstGeom prst="rect">
            <a:avLst/>
          </a:prstGeom>
          <a:solidFill>
            <a:srgbClr val="1C546A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3" name="Google Shape;243;p26"/>
          <p:cNvSpPr/>
          <p:nvPr/>
        </p:nvSpPr>
        <p:spPr>
          <a:xfrm>
            <a:off x="1190399" y="2725944"/>
            <a:ext cx="2262912" cy="1406112"/>
          </a:xfrm>
          <a:custGeom>
            <a:avLst/>
            <a:gdLst/>
            <a:ahLst/>
            <a:cxnLst/>
            <a:rect l="l" t="t" r="r" b="b"/>
            <a:pathLst>
              <a:path w="3394368" h="2109168" extrusionOk="0">
                <a:moveTo>
                  <a:pt x="0" y="0"/>
                </a:moveTo>
                <a:lnTo>
                  <a:pt x="3394368" y="0"/>
                </a:lnTo>
                <a:lnTo>
                  <a:pt x="3394368" y="2109168"/>
                </a:lnTo>
                <a:lnTo>
                  <a:pt x="0" y="21091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21404"/>
            </a:stretch>
          </a:blipFill>
          <a:ln>
            <a:noFill/>
          </a:ln>
        </p:spPr>
      </p:sp>
      <p:sp>
        <p:nvSpPr>
          <p:cNvPr id="244" name="Google Shape;244;p26"/>
          <p:cNvSpPr txBox="1"/>
          <p:nvPr/>
        </p:nvSpPr>
        <p:spPr>
          <a:xfrm>
            <a:off x="1425586" y="6324749"/>
            <a:ext cx="4730691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lnSpc>
                <a:spcPct val="139962"/>
              </a:lnSpc>
              <a:buClr>
                <a:srgbClr val="000000"/>
              </a:buClr>
            </a:pPr>
            <a:r>
              <a:rPr lang="en-US" kern="0" dirty="0">
                <a:solidFill>
                  <a:srgbClr val="E0BF3A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For Youth workers </a:t>
            </a:r>
            <a:endParaRPr sz="933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8F74F6-8987-AF3B-13C6-2592C93CFE68}"/>
              </a:ext>
            </a:extLst>
          </p:cNvPr>
          <p:cNvSpPr txBox="1"/>
          <p:nvPr/>
        </p:nvSpPr>
        <p:spPr>
          <a:xfrm>
            <a:off x="6528631" y="1448146"/>
            <a:ext cx="5405064" cy="2877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480"/>
              </a:lnSpc>
            </a:pP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Nurturing Collective Capacities &amp; Voices of Youth Workers </a:t>
            </a:r>
          </a:p>
          <a:p>
            <a:pPr>
              <a:lnSpc>
                <a:spcPts val="4480"/>
              </a:lnSpc>
            </a:pPr>
            <a:endParaRPr lang="en-US" sz="28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4480"/>
              </a:lnSpc>
            </a:pP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Ocean in a Drop++ </a:t>
            </a:r>
          </a:p>
          <a:p>
            <a:pPr>
              <a:lnSpc>
                <a:spcPts val="4480"/>
              </a:lnSpc>
            </a:pPr>
            <a:endParaRPr lang="en-US" sz="1400" dirty="0">
              <a:solidFill>
                <a:schemeClr val="bg1">
                  <a:lumMod val="95000"/>
                </a:schemeClr>
              </a:solidFill>
              <a:latin typeface="Montserrat SemiBold" panose="000007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F22493-1D9A-2342-FA45-D25568F33BF9}"/>
              </a:ext>
            </a:extLst>
          </p:cNvPr>
          <p:cNvSpPr txBox="1"/>
          <p:nvPr/>
        </p:nvSpPr>
        <p:spPr>
          <a:xfrm>
            <a:off x="6643639" y="4340733"/>
            <a:ext cx="5970195" cy="9922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36"/>
              </a:lnSpc>
            </a:pPr>
            <a:r>
              <a:rPr lang="en-US" sz="2400" b="1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Experiences from India and our Commonwealth partnerships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C01F006-77EF-B57E-4584-7EF3BDDBE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221" y="6211026"/>
            <a:ext cx="1433223" cy="53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423CAFF-CC88-41DD-F1FE-5EFE91D73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492" y="6195958"/>
            <a:ext cx="833861" cy="56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669628-2698-644E-A790-5CE8B33BC3A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0" t="85524" r="8710"/>
          <a:stretch/>
        </p:blipFill>
        <p:spPr>
          <a:xfrm>
            <a:off x="6185773" y="5950571"/>
            <a:ext cx="5996144" cy="9065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AEB2C7-8D63-2163-2748-8A2331FA3A9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2" t="16262" b="45575"/>
          <a:stretch/>
        </p:blipFill>
        <p:spPr>
          <a:xfrm>
            <a:off x="49769" y="0"/>
            <a:ext cx="1332291" cy="54590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675EF-CA7D-EFD2-0B28-7B4A7E432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6147" y="680206"/>
            <a:ext cx="9227100" cy="991837"/>
          </a:xfrm>
        </p:spPr>
        <p:txBody>
          <a:bodyPr>
            <a:noAutofit/>
          </a:bodyPr>
          <a:lstStyle/>
          <a:p>
            <a:pPr algn="ctr"/>
            <a:r>
              <a:rPr lang="en-US" sz="2800" b="1" cap="none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Ocean in a Drop – Sri Lanka</a:t>
            </a:r>
            <a:br>
              <a:rPr lang="en-US" sz="2800" b="1" cap="none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cap="none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CYP and PYWA</a:t>
            </a:r>
            <a:br>
              <a:rPr lang="en-US" sz="2800" b="1" cap="none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cap="none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1CFE97-F67D-755E-DF97-6666AD6754A6}"/>
              </a:ext>
            </a:extLst>
          </p:cNvPr>
          <p:cNvSpPr txBox="1"/>
          <p:nvPr/>
        </p:nvSpPr>
        <p:spPr>
          <a:xfrm>
            <a:off x="6881752" y="1975647"/>
            <a:ext cx="4788473" cy="3497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005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7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Development of OID version customized for Sri Lankan context</a:t>
            </a:r>
          </a:p>
          <a:p>
            <a:pPr marL="40005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7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Mentoring and Coaching of Youth Workers over a year </a:t>
            </a:r>
          </a:p>
          <a:p>
            <a:pPr marL="40005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7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OID embedded into youth worker training curriculum in partnership with PYWA, Commonwealth, and Sri Lankan Government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608A6A-BAE2-855D-FDE4-111FD73CB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145" y="6199468"/>
            <a:ext cx="1433223" cy="53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723D32-1E27-6484-2726-06BDE4F69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717" y="6163913"/>
            <a:ext cx="833861" cy="56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351;p32">
            <a:extLst>
              <a:ext uri="{FF2B5EF4-FFF2-40B4-BE49-F238E27FC236}">
                <a16:creationId xmlns:a16="http://schemas.microsoft.com/office/drawing/2014/main" id="{E99DF4DD-2D08-4091-2CBA-1A6A403BEB05}"/>
              </a:ext>
            </a:extLst>
          </p:cNvPr>
          <p:cNvSpPr>
            <a:spLocks noGrp="1"/>
          </p:cNvSpPr>
          <p:nvPr/>
        </p:nvSpPr>
        <p:spPr>
          <a:xfrm>
            <a:off x="1180893" y="1697121"/>
            <a:ext cx="5700859" cy="4054548"/>
          </a:xfrm>
          <a:custGeom>
            <a:avLst/>
            <a:gdLst/>
            <a:ahLst/>
            <a:cxnLst/>
            <a:rect l="l" t="t" r="r" b="b"/>
            <a:pathLst>
              <a:path w="8457512" h="5188617" extrusionOk="0">
                <a:moveTo>
                  <a:pt x="0" y="0"/>
                </a:moveTo>
                <a:lnTo>
                  <a:pt x="8457512" y="0"/>
                </a:lnTo>
                <a:lnTo>
                  <a:pt x="8457512" y="5188617"/>
                </a:lnTo>
                <a:lnTo>
                  <a:pt x="0" y="51886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8354"/>
            </a:stretch>
          </a:blipFill>
          <a:ln>
            <a:noFill/>
          </a:ln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078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51F4FC4-388D-A117-51FE-2EDBB06EDBA6}"/>
              </a:ext>
            </a:extLst>
          </p:cNvPr>
          <p:cNvSpPr/>
          <p:nvPr/>
        </p:nvSpPr>
        <p:spPr>
          <a:xfrm>
            <a:off x="921045" y="5234609"/>
            <a:ext cx="10726192" cy="8476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4" name="Group 118">
            <a:extLst>
              <a:ext uri="{FF2B5EF4-FFF2-40B4-BE49-F238E27FC236}">
                <a16:creationId xmlns:a16="http://schemas.microsoft.com/office/drawing/2014/main" id="{9B5180CA-47A0-9C48-24DC-8E4C89FF664F}"/>
              </a:ext>
            </a:extLst>
          </p:cNvPr>
          <p:cNvGrpSpPr/>
          <p:nvPr/>
        </p:nvGrpSpPr>
        <p:grpSpPr>
          <a:xfrm>
            <a:off x="795195" y="1365086"/>
            <a:ext cx="10906241" cy="4472401"/>
            <a:chOff x="-1619143" y="196468"/>
            <a:chExt cx="11466413" cy="5477317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5" name="TextBox 119">
              <a:extLst>
                <a:ext uri="{FF2B5EF4-FFF2-40B4-BE49-F238E27FC236}">
                  <a16:creationId xmlns:a16="http://schemas.microsoft.com/office/drawing/2014/main" id="{7EFE0008-3BF1-49D9-9498-DA702F54C0E0}"/>
                </a:ext>
              </a:extLst>
            </p:cNvPr>
            <p:cNvSpPr txBox="1"/>
            <p:nvPr/>
          </p:nvSpPr>
          <p:spPr>
            <a:xfrm>
              <a:off x="-1619143" y="196468"/>
              <a:ext cx="4129250" cy="623745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165"/>
                </a:lnSpc>
              </a:pPr>
              <a:r>
                <a:rPr lang="en-US" sz="3200" b="1" spc="176" dirty="0">
                  <a:solidFill>
                    <a:schemeClr val="accent1">
                      <a:lumMod val="50000"/>
                    </a:schemeClr>
                  </a:solidFill>
                </a:rPr>
                <a:t>A GLOBAL COHORT</a:t>
              </a:r>
            </a:p>
          </p:txBody>
        </p:sp>
        <p:sp>
          <p:nvSpPr>
            <p:cNvPr id="6" name="TextBox 120">
              <a:extLst>
                <a:ext uri="{FF2B5EF4-FFF2-40B4-BE49-F238E27FC236}">
                  <a16:creationId xmlns:a16="http://schemas.microsoft.com/office/drawing/2014/main" id="{4C0AF4D1-5E12-269F-60A5-E74D5370A47E}"/>
                </a:ext>
              </a:extLst>
            </p:cNvPr>
            <p:cNvSpPr txBox="1"/>
            <p:nvPr/>
          </p:nvSpPr>
          <p:spPr>
            <a:xfrm>
              <a:off x="-1403738" y="5364387"/>
              <a:ext cx="11251008" cy="309398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578"/>
                </a:lnSpc>
              </a:pPr>
              <a:r>
                <a:rPr lang="en-US" sz="3000" b="1" spc="99" dirty="0">
                  <a:solidFill>
                    <a:schemeClr val="accent1">
                      <a:lumMod val="50000"/>
                    </a:schemeClr>
                  </a:solidFill>
                </a:rPr>
                <a:t>The 1st virtual version  in partnership with CYP &amp; CAYWA 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940B5CE-EEA2-A7C3-EBA9-D5FB569BA950}"/>
              </a:ext>
            </a:extLst>
          </p:cNvPr>
          <p:cNvSpPr txBox="1"/>
          <p:nvPr/>
        </p:nvSpPr>
        <p:spPr>
          <a:xfrm>
            <a:off x="921045" y="2295884"/>
            <a:ext cx="6611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6932B9-FEA1-FB85-12F4-E9CBD4481E50}"/>
              </a:ext>
            </a:extLst>
          </p:cNvPr>
          <p:cNvSpPr txBox="1"/>
          <p:nvPr/>
        </p:nvSpPr>
        <p:spPr>
          <a:xfrm>
            <a:off x="1958148" y="4104120"/>
            <a:ext cx="2121196" cy="520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</a:rPr>
              <a:t>Youth Workers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EEA1FB-3D37-0E46-9970-382F72511366}"/>
              </a:ext>
            </a:extLst>
          </p:cNvPr>
          <p:cNvSpPr txBox="1"/>
          <p:nvPr/>
        </p:nvSpPr>
        <p:spPr>
          <a:xfrm>
            <a:off x="792745" y="3810258"/>
            <a:ext cx="116395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/>
              <a:t>15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7983C81-A051-7280-886C-42904FFCDF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86" t="17110" r="17460" b="11191"/>
          <a:stretch/>
        </p:blipFill>
        <p:spPr>
          <a:xfrm>
            <a:off x="4786870" y="1367943"/>
            <a:ext cx="6359807" cy="38177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E2E038-F665-4874-F792-C34B8D2ECAFD}"/>
              </a:ext>
            </a:extLst>
          </p:cNvPr>
          <p:cNvSpPr txBox="1"/>
          <p:nvPr/>
        </p:nvSpPr>
        <p:spPr>
          <a:xfrm>
            <a:off x="1988887" y="501023"/>
            <a:ext cx="9658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Ocean in a Drop International – Commonwealth Pilot Edition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F3F325-23B5-0282-818E-14D7E281C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145" y="6135300"/>
            <a:ext cx="1433223" cy="53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4E2CCE-4F9D-73B8-200C-CBBB1221C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717" y="6099745"/>
            <a:ext cx="833861" cy="56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424;p33">
            <a:extLst>
              <a:ext uri="{FF2B5EF4-FFF2-40B4-BE49-F238E27FC236}">
                <a16:creationId xmlns:a16="http://schemas.microsoft.com/office/drawing/2014/main" id="{61694E61-AA19-9B1C-62E1-9CC07A233BF0}"/>
              </a:ext>
            </a:extLst>
          </p:cNvPr>
          <p:cNvSpPr txBox="1"/>
          <p:nvPr/>
        </p:nvSpPr>
        <p:spPr>
          <a:xfrm>
            <a:off x="1939807" y="2471967"/>
            <a:ext cx="2485444" cy="94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 dirty="0">
                <a:solidFill>
                  <a:schemeClr val="accent1">
                    <a:lumMod val="50000"/>
                  </a:schemeClr>
                </a:solidFill>
                <a:ea typeface="Libre Baskerville"/>
                <a:cs typeface="Libre Baskerville"/>
                <a:sym typeface="Libre Baskerville"/>
              </a:rPr>
              <a:t>Commonwealth </a:t>
            </a:r>
            <a:endParaRPr lang="en-US" sz="22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marR="0" lvl="0" indent="0" algn="l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 dirty="0">
                <a:solidFill>
                  <a:schemeClr val="accent1">
                    <a:lumMod val="50000"/>
                  </a:schemeClr>
                </a:solidFill>
                <a:ea typeface="Libre Baskerville"/>
                <a:cs typeface="Libre Baskerville"/>
                <a:sym typeface="Libre Baskerville"/>
              </a:rPr>
              <a:t>countries</a:t>
            </a:r>
            <a:endParaRPr lang="en-US" sz="2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906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6">
            <a:extLst>
              <a:ext uri="{FF2B5EF4-FFF2-40B4-BE49-F238E27FC236}">
                <a16:creationId xmlns:a16="http://schemas.microsoft.com/office/drawing/2014/main" id="{1EDB52FE-F30F-FEF3-56E2-5DE275B554BB}"/>
              </a:ext>
            </a:extLst>
          </p:cNvPr>
          <p:cNvSpPr/>
          <p:nvPr/>
        </p:nvSpPr>
        <p:spPr>
          <a:xfrm>
            <a:off x="2178512" y="1313776"/>
            <a:ext cx="1366565" cy="1392109"/>
          </a:xfrm>
          <a:custGeom>
            <a:avLst/>
            <a:gdLst/>
            <a:ahLst/>
            <a:cxnLst/>
            <a:rect l="l" t="t" r="r" b="b"/>
            <a:pathLst>
              <a:path w="1932351" h="1850907">
                <a:moveTo>
                  <a:pt x="0" y="0"/>
                </a:moveTo>
                <a:lnTo>
                  <a:pt x="1932352" y="0"/>
                </a:lnTo>
                <a:lnTo>
                  <a:pt x="1932352" y="1850907"/>
                </a:lnTo>
                <a:lnTo>
                  <a:pt x="0" y="18509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200" b="-2200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5" name="Freeform 18">
            <a:extLst>
              <a:ext uri="{FF2B5EF4-FFF2-40B4-BE49-F238E27FC236}">
                <a16:creationId xmlns:a16="http://schemas.microsoft.com/office/drawing/2014/main" id="{80BAC9A3-40FE-595A-1A9D-48266606146B}"/>
              </a:ext>
            </a:extLst>
          </p:cNvPr>
          <p:cNvSpPr/>
          <p:nvPr/>
        </p:nvSpPr>
        <p:spPr>
          <a:xfrm>
            <a:off x="644672" y="1313777"/>
            <a:ext cx="1533840" cy="1392109"/>
          </a:xfrm>
          <a:custGeom>
            <a:avLst/>
            <a:gdLst/>
            <a:ahLst/>
            <a:cxnLst/>
            <a:rect l="l" t="t" r="r" b="b"/>
            <a:pathLst>
              <a:path w="2168881" h="1725833">
                <a:moveTo>
                  <a:pt x="0" y="0"/>
                </a:moveTo>
                <a:lnTo>
                  <a:pt x="2168881" y="0"/>
                </a:lnTo>
                <a:lnTo>
                  <a:pt x="2168881" y="1725834"/>
                </a:lnTo>
                <a:lnTo>
                  <a:pt x="0" y="17258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906" t="-2108" r="-39147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6" name="TextBox 19">
            <a:extLst>
              <a:ext uri="{FF2B5EF4-FFF2-40B4-BE49-F238E27FC236}">
                <a16:creationId xmlns:a16="http://schemas.microsoft.com/office/drawing/2014/main" id="{DB14FD6D-64E7-5CAC-52FC-51A692CFB591}"/>
              </a:ext>
            </a:extLst>
          </p:cNvPr>
          <p:cNvSpPr txBox="1"/>
          <p:nvPr/>
        </p:nvSpPr>
        <p:spPr>
          <a:xfrm>
            <a:off x="2147409" y="1487475"/>
            <a:ext cx="1272061" cy="10924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045"/>
              </a:lnSpc>
              <a:spcBef>
                <a:spcPct val="0"/>
              </a:spcBef>
            </a:pPr>
            <a:r>
              <a:rPr lang="en-US" sz="747" spc="29" dirty="0">
                <a:solidFill>
                  <a:srgbClr val="000000"/>
                </a:solidFill>
                <a:latin typeface="Libre Baskerville Italics"/>
              </a:rPr>
              <a:t>Layne Robinson, </a:t>
            </a:r>
          </a:p>
          <a:p>
            <a:pPr algn="ctr">
              <a:lnSpc>
                <a:spcPts val="1045"/>
              </a:lnSpc>
              <a:spcBef>
                <a:spcPct val="0"/>
              </a:spcBef>
            </a:pPr>
            <a:r>
              <a:rPr lang="en-US" sz="747" spc="29" dirty="0">
                <a:solidFill>
                  <a:srgbClr val="000000"/>
                </a:solidFill>
                <a:latin typeface="Libre Baskerville Italics"/>
              </a:rPr>
              <a:t>Head of Social Policy Development </a:t>
            </a:r>
          </a:p>
          <a:p>
            <a:pPr algn="ctr">
              <a:lnSpc>
                <a:spcPts val="1045"/>
              </a:lnSpc>
              <a:spcBef>
                <a:spcPct val="0"/>
              </a:spcBef>
            </a:pPr>
            <a:r>
              <a:rPr lang="en-US" sz="747" spc="29" dirty="0">
                <a:solidFill>
                  <a:srgbClr val="000000"/>
                </a:solidFill>
                <a:latin typeface="Libre Baskerville Italics"/>
              </a:rPr>
              <a:t>at Commonwealth Secretariat </a:t>
            </a:r>
          </a:p>
          <a:p>
            <a:pPr algn="ctr">
              <a:lnSpc>
                <a:spcPts val="1045"/>
              </a:lnSpc>
              <a:spcBef>
                <a:spcPct val="0"/>
              </a:spcBef>
            </a:pPr>
            <a:r>
              <a:rPr lang="en-US" sz="747" spc="29" dirty="0">
                <a:solidFill>
                  <a:srgbClr val="000000"/>
                </a:solidFill>
                <a:latin typeface="Libre Baskerville Italics"/>
              </a:rPr>
              <a:t>welcomes everyone to </a:t>
            </a:r>
          </a:p>
          <a:p>
            <a:pPr algn="ctr">
              <a:lnSpc>
                <a:spcPts val="1045"/>
              </a:lnSpc>
              <a:spcBef>
                <a:spcPct val="0"/>
              </a:spcBef>
            </a:pPr>
            <a:r>
              <a:rPr lang="en-US" sz="747" spc="29" dirty="0">
                <a:solidFill>
                  <a:srgbClr val="000000"/>
                </a:solidFill>
                <a:latin typeface="Libre Baskerville Italics"/>
              </a:rPr>
              <a:t>Ocean In A Drop-International journey</a:t>
            </a:r>
          </a:p>
        </p:txBody>
      </p:sp>
      <p:sp>
        <p:nvSpPr>
          <p:cNvPr id="8" name="Freeform 21">
            <a:extLst>
              <a:ext uri="{FF2B5EF4-FFF2-40B4-BE49-F238E27FC236}">
                <a16:creationId xmlns:a16="http://schemas.microsoft.com/office/drawing/2014/main" id="{F60487CF-318E-FAB1-0906-F3721C77D27B}"/>
              </a:ext>
            </a:extLst>
          </p:cNvPr>
          <p:cNvSpPr/>
          <p:nvPr/>
        </p:nvSpPr>
        <p:spPr>
          <a:xfrm>
            <a:off x="644672" y="2705885"/>
            <a:ext cx="1242544" cy="1027617"/>
          </a:xfrm>
          <a:custGeom>
            <a:avLst/>
            <a:gdLst/>
            <a:ahLst/>
            <a:cxnLst/>
            <a:rect l="l" t="t" r="r" b="b"/>
            <a:pathLst>
              <a:path w="1843156" h="1107252">
                <a:moveTo>
                  <a:pt x="0" y="0"/>
                </a:moveTo>
                <a:lnTo>
                  <a:pt x="1843156" y="0"/>
                </a:lnTo>
                <a:lnTo>
                  <a:pt x="1843156" y="1107252"/>
                </a:lnTo>
                <a:lnTo>
                  <a:pt x="0" y="11072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986" r="-2986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9" name="Freeform 18">
            <a:extLst>
              <a:ext uri="{FF2B5EF4-FFF2-40B4-BE49-F238E27FC236}">
                <a16:creationId xmlns:a16="http://schemas.microsoft.com/office/drawing/2014/main" id="{2CF1A56C-5F89-FEF6-B364-0EC61A9DCE11}"/>
              </a:ext>
            </a:extLst>
          </p:cNvPr>
          <p:cNvSpPr/>
          <p:nvPr/>
        </p:nvSpPr>
        <p:spPr>
          <a:xfrm>
            <a:off x="2370776" y="2715093"/>
            <a:ext cx="1166285" cy="1027617"/>
          </a:xfrm>
          <a:custGeom>
            <a:avLst/>
            <a:gdLst/>
            <a:ahLst/>
            <a:cxnLst/>
            <a:rect l="l" t="t" r="r" b="b"/>
            <a:pathLst>
              <a:path w="1955550" h="1107252">
                <a:moveTo>
                  <a:pt x="0" y="0"/>
                </a:moveTo>
                <a:lnTo>
                  <a:pt x="1955550" y="0"/>
                </a:lnTo>
                <a:lnTo>
                  <a:pt x="1955550" y="1107252"/>
                </a:lnTo>
                <a:lnTo>
                  <a:pt x="0" y="11072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0308512F-86CD-F221-C366-DCB1C2A4FF4F}"/>
              </a:ext>
            </a:extLst>
          </p:cNvPr>
          <p:cNvSpPr txBox="1"/>
          <p:nvPr/>
        </p:nvSpPr>
        <p:spPr>
          <a:xfrm>
            <a:off x="1971016" y="2680445"/>
            <a:ext cx="32435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</a:t>
            </a:r>
          </a:p>
          <a:p>
            <a:r>
              <a:rPr lang="en-US" sz="1400" dirty="0"/>
              <a:t>A</a:t>
            </a:r>
          </a:p>
          <a:p>
            <a:r>
              <a:rPr lang="en-US" sz="1400" dirty="0"/>
              <a:t>YWA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843759-75FC-1ED8-AB5A-DC4177D8822A}"/>
              </a:ext>
            </a:extLst>
          </p:cNvPr>
          <p:cNvSpPr txBox="1"/>
          <p:nvPr/>
        </p:nvSpPr>
        <p:spPr>
          <a:xfrm>
            <a:off x="601089" y="863392"/>
            <a:ext cx="30642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Commonwealth solidarity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AA4453E7-B986-5D5B-9A67-4D585ED4174D}"/>
              </a:ext>
            </a:extLst>
          </p:cNvPr>
          <p:cNvSpPr txBox="1">
            <a:spLocks/>
          </p:cNvSpPr>
          <p:nvPr/>
        </p:nvSpPr>
        <p:spPr>
          <a:xfrm>
            <a:off x="904064" y="3927980"/>
            <a:ext cx="2919645" cy="761999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Tw Cen MT" panose="020B0602020104020603" pitchFamily="34" charset="0"/>
              <a:buNone/>
            </a:pP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Faculty and Coaches </a:t>
            </a: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2BED7954-48EB-D6C2-4D2C-E4C1276EA89B}"/>
              </a:ext>
            </a:extLst>
          </p:cNvPr>
          <p:cNvSpPr/>
          <p:nvPr/>
        </p:nvSpPr>
        <p:spPr>
          <a:xfrm>
            <a:off x="644479" y="4308981"/>
            <a:ext cx="2754259" cy="2364445"/>
          </a:xfrm>
          <a:custGeom>
            <a:avLst/>
            <a:gdLst/>
            <a:ahLst/>
            <a:cxnLst/>
            <a:rect l="l" t="t" r="r" b="b"/>
            <a:pathLst>
              <a:path w="6350000" h="6349974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7"/>
            <a:stretch>
              <a:fillRect l="-20113" r="-20113"/>
            </a:stretch>
          </a:blipFill>
        </p:spPr>
        <p:txBody>
          <a:bodyPr/>
          <a:lstStyle/>
          <a:p>
            <a:endParaRPr lang="en-IN" dirty="0"/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B0E2F954-F26B-916C-1D24-A5D548866B4D}"/>
              </a:ext>
            </a:extLst>
          </p:cNvPr>
          <p:cNvSpPr/>
          <p:nvPr/>
        </p:nvSpPr>
        <p:spPr>
          <a:xfrm>
            <a:off x="4011046" y="1313776"/>
            <a:ext cx="3121274" cy="2419726"/>
          </a:xfrm>
          <a:custGeom>
            <a:avLst/>
            <a:gdLst/>
            <a:ahLst/>
            <a:cxnLst/>
            <a:rect l="l" t="t" r="r" b="b"/>
            <a:pathLst>
              <a:path w="4055721" h="1830880">
                <a:moveTo>
                  <a:pt x="0" y="0"/>
                </a:moveTo>
                <a:lnTo>
                  <a:pt x="4055722" y="0"/>
                </a:lnTo>
                <a:lnTo>
                  <a:pt x="4055722" y="1830880"/>
                </a:lnTo>
                <a:lnTo>
                  <a:pt x="0" y="18308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7705" b="-34279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DBC093-7D23-E67A-6CEE-34766212594C}"/>
              </a:ext>
            </a:extLst>
          </p:cNvPr>
          <p:cNvSpPr txBox="1"/>
          <p:nvPr/>
        </p:nvSpPr>
        <p:spPr>
          <a:xfrm>
            <a:off x="4741140" y="892084"/>
            <a:ext cx="16877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Peer learnings</a:t>
            </a:r>
            <a:endParaRPr lang="en-US" sz="2000" dirty="0"/>
          </a:p>
        </p:txBody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id="{E815C640-0DB7-4ABF-1831-2B57606CE13F}"/>
              </a:ext>
            </a:extLst>
          </p:cNvPr>
          <p:cNvSpPr/>
          <p:nvPr/>
        </p:nvSpPr>
        <p:spPr>
          <a:xfrm>
            <a:off x="4011046" y="4399463"/>
            <a:ext cx="3121274" cy="2141828"/>
          </a:xfrm>
          <a:custGeom>
            <a:avLst/>
            <a:gdLst/>
            <a:ahLst/>
            <a:cxnLst/>
            <a:rect l="l" t="t" r="r" b="b"/>
            <a:pathLst>
              <a:path w="3056113" h="1841308">
                <a:moveTo>
                  <a:pt x="0" y="0"/>
                </a:moveTo>
                <a:lnTo>
                  <a:pt x="3056113" y="0"/>
                </a:lnTo>
                <a:lnTo>
                  <a:pt x="3056113" y="1841308"/>
                </a:lnTo>
                <a:lnTo>
                  <a:pt x="0" y="184130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IN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80C856-14E1-1A30-192E-27E56D160292}"/>
              </a:ext>
            </a:extLst>
          </p:cNvPr>
          <p:cNvSpPr txBox="1"/>
          <p:nvPr/>
        </p:nvSpPr>
        <p:spPr>
          <a:xfrm>
            <a:off x="4011046" y="3959544"/>
            <a:ext cx="70284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Fun, Food after After Parties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BA1F55F-BC12-BDD5-E1A0-A496948A935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8923" t="16402" r="19808" b="23064"/>
          <a:stretch/>
        </p:blipFill>
        <p:spPr>
          <a:xfrm>
            <a:off x="7598289" y="1313776"/>
            <a:ext cx="3835412" cy="232465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5C2ED97-66CE-ACF2-9D71-90CB7E80BB96}"/>
              </a:ext>
            </a:extLst>
          </p:cNvPr>
          <p:cNvSpPr txBox="1"/>
          <p:nvPr/>
        </p:nvSpPr>
        <p:spPr>
          <a:xfrm>
            <a:off x="7237495" y="892084"/>
            <a:ext cx="60985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Action project and Champions Challenge </a:t>
            </a:r>
            <a:endParaRPr lang="en-US" sz="2000" dirty="0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B86CC98E-4370-A1E9-65D9-0DB276077CA2}"/>
              </a:ext>
            </a:extLst>
          </p:cNvPr>
          <p:cNvSpPr/>
          <p:nvPr/>
        </p:nvSpPr>
        <p:spPr>
          <a:xfrm>
            <a:off x="7506994" y="4399463"/>
            <a:ext cx="3926707" cy="2141828"/>
          </a:xfrm>
          <a:custGeom>
            <a:avLst/>
            <a:gdLst/>
            <a:ahLst/>
            <a:cxnLst/>
            <a:rect l="l" t="t" r="r" b="b"/>
            <a:pathLst>
              <a:path w="2186255" h="1552241">
                <a:moveTo>
                  <a:pt x="0" y="0"/>
                </a:moveTo>
                <a:lnTo>
                  <a:pt x="2186255" y="0"/>
                </a:lnTo>
                <a:lnTo>
                  <a:pt x="2186255" y="1552241"/>
                </a:lnTo>
                <a:lnTo>
                  <a:pt x="0" y="155224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81A92F-688A-3DC1-A6A1-6F40EC7D820E}"/>
              </a:ext>
            </a:extLst>
          </p:cNvPr>
          <p:cNvSpPr txBox="1"/>
          <p:nvPr/>
        </p:nvSpPr>
        <p:spPr>
          <a:xfrm>
            <a:off x="7506994" y="3979449"/>
            <a:ext cx="38354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cap="none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Final certificate and celebration </a:t>
            </a:r>
            <a:endParaRPr lang="en-US" sz="2000" dirty="0"/>
          </a:p>
        </p:txBody>
      </p:sp>
      <p:sp>
        <p:nvSpPr>
          <p:cNvPr id="25" name="Google Shape;434;p34">
            <a:extLst>
              <a:ext uri="{FF2B5EF4-FFF2-40B4-BE49-F238E27FC236}">
                <a16:creationId xmlns:a16="http://schemas.microsoft.com/office/drawing/2014/main" id="{04584A75-AA91-18A3-CB56-AB09C0959C60}"/>
              </a:ext>
            </a:extLst>
          </p:cNvPr>
          <p:cNvSpPr txBox="1">
            <a:spLocks/>
          </p:cNvSpPr>
          <p:nvPr/>
        </p:nvSpPr>
        <p:spPr>
          <a:xfrm>
            <a:off x="1775063" y="200391"/>
            <a:ext cx="8641873" cy="762000"/>
          </a:xfrm>
          <a:prstGeom prst="rect">
            <a:avLst/>
          </a:prstGeom>
        </p:spPr>
        <p:txBody>
          <a:bodyPr spcFirstLastPara="1" vert="horz" wrap="square" lIns="60950" tIns="30467" rIns="60950" bIns="30467" rtlCol="0" anchor="ctr" anchorCtr="0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2800" b="1" cap="none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Glimpses of Core Features</a:t>
            </a:r>
            <a:endParaRPr lang="en-US" sz="2800" b="1" cap="none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36BD8D-A387-5984-2E45-12326E445CE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2" t="16262" b="45575"/>
          <a:stretch/>
        </p:blipFill>
        <p:spPr>
          <a:xfrm>
            <a:off x="0" y="-12652"/>
            <a:ext cx="2147409" cy="87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2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6" grpId="0"/>
      <p:bldP spid="8" grpId="0" animBg="1"/>
      <p:bldP spid="9" grpId="0" animBg="1"/>
      <p:bldP spid="10" grpId="0"/>
      <p:bldP spid="12" grpId="0"/>
      <p:bldP spid="13" grpId="0"/>
      <p:bldP spid="14" grpId="0" animBg="1"/>
      <p:bldP spid="15" grpId="0" animBg="1"/>
      <p:bldP spid="16" grpId="0"/>
      <p:bldP spid="17" grpId="0" animBg="1"/>
      <p:bldP spid="18" grpId="0"/>
      <p:bldP spid="20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20">
            <a:extLst>
              <a:ext uri="{FF2B5EF4-FFF2-40B4-BE49-F238E27FC236}">
                <a16:creationId xmlns:a16="http://schemas.microsoft.com/office/drawing/2014/main" id="{9AF369B1-0D62-BD08-53F3-C3AD6FC7D809}"/>
              </a:ext>
            </a:extLst>
          </p:cNvPr>
          <p:cNvSpPr/>
          <p:nvPr/>
        </p:nvSpPr>
        <p:spPr>
          <a:xfrm>
            <a:off x="5030176" y="5425039"/>
            <a:ext cx="5736684" cy="1193705"/>
          </a:xfrm>
          <a:prstGeom prst="wedgeRoundRectCallout">
            <a:avLst>
              <a:gd name="adj1" fmla="val 53085"/>
              <a:gd name="adj2" fmla="val -16528"/>
              <a:gd name="adj3" fmla="val 16667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500" b="1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endParaRPr lang="en-US" sz="1500" b="1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r>
              <a:rPr lang="en-US" sz="1500" i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"It is easy to come up with ideas but executing them in a proper way where they actually achieve the goal you intend to, is difficult. OID has given me the structure and tools I require to design an efficient youth-centric program, and for that, I am very grateful.” </a:t>
            </a:r>
            <a:r>
              <a:rPr lang="en-US" sz="1500" b="1" i="1" spc="37" dirty="0">
                <a:solidFill>
                  <a:schemeClr val="tx1"/>
                </a:solidFill>
                <a:cs typeface="Times New Roman" panose="02020603050405020304" pitchFamily="18" charset="0"/>
              </a:rPr>
              <a:t>Lakshmi, YCM India</a:t>
            </a:r>
          </a:p>
          <a:p>
            <a:pPr>
              <a:spcBef>
                <a:spcPct val="0"/>
              </a:spcBef>
            </a:pPr>
            <a:endParaRPr lang="en-US" sz="1500" b="1" i="1" spc="37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endParaRPr lang="en-US" sz="1500" b="1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Speech Bubble: Rectangle with Corners Rounded 15">
            <a:extLst>
              <a:ext uri="{FF2B5EF4-FFF2-40B4-BE49-F238E27FC236}">
                <a16:creationId xmlns:a16="http://schemas.microsoft.com/office/drawing/2014/main" id="{F925182E-26CF-D7A4-A351-93CFEBBFFD6D}"/>
              </a:ext>
            </a:extLst>
          </p:cNvPr>
          <p:cNvSpPr/>
          <p:nvPr/>
        </p:nvSpPr>
        <p:spPr>
          <a:xfrm>
            <a:off x="1275620" y="5386332"/>
            <a:ext cx="3587410" cy="1237118"/>
          </a:xfrm>
          <a:prstGeom prst="wedgeRoundRectCallout">
            <a:avLst>
              <a:gd name="adj1" fmla="val -56516"/>
              <a:gd name="adj2" fmla="val -26242"/>
              <a:gd name="adj3" fmla="val 16667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500" i="1" spc="37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”This  has been life changing for me. It was great to know that there are more youth workers like me who believe in concepts like love</a:t>
            </a:r>
            <a:r>
              <a:rPr lang="en-US" sz="1500" b="1" spc="37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“ </a:t>
            </a:r>
            <a:r>
              <a:rPr lang="en-US" sz="1500" b="1" i="1" spc="37" dirty="0" err="1">
                <a:solidFill>
                  <a:schemeClr val="tx1"/>
                </a:solidFill>
                <a:cs typeface="Times New Roman" panose="02020603050405020304" pitchFamily="18" charset="0"/>
              </a:rPr>
              <a:t>Denese</a:t>
            </a:r>
            <a:r>
              <a:rPr lang="en-US" sz="1500" b="1" i="1" spc="37" dirty="0">
                <a:solidFill>
                  <a:schemeClr val="tx1"/>
                </a:solidFill>
                <a:cs typeface="Times New Roman" panose="02020603050405020304" pitchFamily="18" charset="0"/>
              </a:rPr>
              <a:t>, Activate! South Africa.</a:t>
            </a:r>
            <a:endParaRPr lang="en-US" sz="1500" b="1" spc="37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Speech Bubble: Rectangle with Corners Rounded 21">
            <a:extLst>
              <a:ext uri="{FF2B5EF4-FFF2-40B4-BE49-F238E27FC236}">
                <a16:creationId xmlns:a16="http://schemas.microsoft.com/office/drawing/2014/main" id="{243E99E9-3B48-8938-8087-2B5ED2FEF5A0}"/>
              </a:ext>
            </a:extLst>
          </p:cNvPr>
          <p:cNvSpPr/>
          <p:nvPr/>
        </p:nvSpPr>
        <p:spPr>
          <a:xfrm>
            <a:off x="1314075" y="2170913"/>
            <a:ext cx="2433383" cy="2846166"/>
          </a:xfrm>
          <a:prstGeom prst="wedgeRoundRectCallout">
            <a:avLst>
              <a:gd name="adj1" fmla="val -57408"/>
              <a:gd name="adj2" fmla="val -24804"/>
              <a:gd name="adj3" fmla="val 16667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1500" b="1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algn="just"/>
            <a:endParaRPr lang="en-US" sz="1500" b="1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algn="just"/>
            <a:r>
              <a:rPr lang="en-US" sz="1500" i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"This has been an eye opener for me. Diving deep into myself and reflecting on where I was, where I am today, where I want to be and how do I get there. The opportunity to share in space where you felt trusted and free was greatly appreciated “</a:t>
            </a:r>
            <a:r>
              <a:rPr lang="en-US" sz="1500" i="1" spc="37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1500" b="1" i="1" spc="37" dirty="0">
                <a:solidFill>
                  <a:schemeClr val="tx1"/>
                </a:solidFill>
                <a:cs typeface="Times New Roman" panose="02020603050405020304" pitchFamily="18" charset="0"/>
              </a:rPr>
              <a:t>Jessie, Gov. Division Of Youth, Grenada</a:t>
            </a:r>
          </a:p>
          <a:p>
            <a:pPr algn="just">
              <a:spcBef>
                <a:spcPct val="0"/>
              </a:spcBef>
            </a:pPr>
            <a:endParaRPr lang="en-US" sz="1500" b="1" i="1" spc="37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algn="just"/>
            <a:endParaRPr lang="en-US" sz="1500" b="1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4C91C88-9A5F-63C7-AB21-C5F100DBE44A}"/>
              </a:ext>
            </a:extLst>
          </p:cNvPr>
          <p:cNvGrpSpPr>
            <a:grpSpLocks noChangeAspect="1"/>
          </p:cNvGrpSpPr>
          <p:nvPr/>
        </p:nvGrpSpPr>
        <p:grpSpPr>
          <a:xfrm>
            <a:off x="-18952" y="2133469"/>
            <a:ext cx="1358969" cy="1358964"/>
            <a:chOff x="0" y="0"/>
            <a:chExt cx="6350000" cy="6349975"/>
          </a:xfrm>
        </p:grpSpPr>
        <p:sp>
          <p:nvSpPr>
            <p:cNvPr id="15" name="Freeform 24">
              <a:extLst>
                <a:ext uri="{FF2B5EF4-FFF2-40B4-BE49-F238E27FC236}">
                  <a16:creationId xmlns:a16="http://schemas.microsoft.com/office/drawing/2014/main" id="{3DFF2B96-FC06-568A-2AA5-171B1D60D5D6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>
                <a:alphaModFix amt="99000"/>
              </a:blip>
              <a:stretch>
                <a:fillRect t="-38889" b="-38889"/>
              </a:stretch>
            </a:blipFill>
          </p:spPr>
        </p:sp>
      </p:grpSp>
      <p:sp>
        <p:nvSpPr>
          <p:cNvPr id="3" name="Freeform 10">
            <a:extLst>
              <a:ext uri="{FF2B5EF4-FFF2-40B4-BE49-F238E27FC236}">
                <a16:creationId xmlns:a16="http://schemas.microsoft.com/office/drawing/2014/main" id="{DFC6D039-FA9B-BDB3-55FF-EE6CCE897364}"/>
              </a:ext>
            </a:extLst>
          </p:cNvPr>
          <p:cNvSpPr/>
          <p:nvPr/>
        </p:nvSpPr>
        <p:spPr>
          <a:xfrm>
            <a:off x="3954280" y="1070472"/>
            <a:ext cx="7757534" cy="4121459"/>
          </a:xfrm>
          <a:custGeom>
            <a:avLst/>
            <a:gdLst/>
            <a:ahLst/>
            <a:cxnLst/>
            <a:rect l="l" t="t" r="r" b="b"/>
            <a:pathLst>
              <a:path w="3551520" h="2201942">
                <a:moveTo>
                  <a:pt x="0" y="0"/>
                </a:moveTo>
                <a:lnTo>
                  <a:pt x="3551520" y="0"/>
                </a:lnTo>
                <a:lnTo>
                  <a:pt x="3551520" y="2201942"/>
                </a:lnTo>
                <a:lnTo>
                  <a:pt x="0" y="22019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63AC67-70EF-7F13-845C-349F54DDD4B5}"/>
              </a:ext>
            </a:extLst>
          </p:cNvPr>
          <p:cNvSpPr txBox="1"/>
          <p:nvPr/>
        </p:nvSpPr>
        <p:spPr>
          <a:xfrm>
            <a:off x="4209873" y="255328"/>
            <a:ext cx="61274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Feedback  &amp; Verbatims Snapshot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29">
            <a:extLst>
              <a:ext uri="{FF2B5EF4-FFF2-40B4-BE49-F238E27FC236}">
                <a16:creationId xmlns:a16="http://schemas.microsoft.com/office/drawing/2014/main" id="{06874A9B-FF28-1C7A-1A9E-EE1CAE3D0691}"/>
              </a:ext>
            </a:extLst>
          </p:cNvPr>
          <p:cNvGrpSpPr>
            <a:grpSpLocks noChangeAspect="1"/>
          </p:cNvGrpSpPr>
          <p:nvPr/>
        </p:nvGrpSpPr>
        <p:grpSpPr>
          <a:xfrm>
            <a:off x="45447" y="217400"/>
            <a:ext cx="1230173" cy="1230169"/>
            <a:chOff x="0" y="0"/>
            <a:chExt cx="6350000" cy="6349975"/>
          </a:xfrm>
        </p:grpSpPr>
        <p:sp>
          <p:nvSpPr>
            <p:cNvPr id="6" name="Freeform 30">
              <a:extLst>
                <a:ext uri="{FF2B5EF4-FFF2-40B4-BE49-F238E27FC236}">
                  <a16:creationId xmlns:a16="http://schemas.microsoft.com/office/drawing/2014/main" id="{0C82E893-29B6-B205-C855-49FED6FA6DAB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>
                <a:alphaModFix amt="99000"/>
              </a:blip>
              <a:stretch>
                <a:fillRect t="-27973" b="-27973"/>
              </a:stretch>
            </a:blipFill>
          </p:spPr>
        </p:sp>
      </p:grpSp>
      <p:grpSp>
        <p:nvGrpSpPr>
          <p:cNvPr id="7" name="Group 27">
            <a:extLst>
              <a:ext uri="{FF2B5EF4-FFF2-40B4-BE49-F238E27FC236}">
                <a16:creationId xmlns:a16="http://schemas.microsoft.com/office/drawing/2014/main" id="{9E3F0898-DF0D-787E-04A3-AD76868C59FD}"/>
              </a:ext>
            </a:extLst>
          </p:cNvPr>
          <p:cNvGrpSpPr>
            <a:grpSpLocks noChangeAspect="1"/>
          </p:cNvGrpSpPr>
          <p:nvPr/>
        </p:nvGrpSpPr>
        <p:grpSpPr>
          <a:xfrm>
            <a:off x="63070" y="5100965"/>
            <a:ext cx="1194923" cy="1194919"/>
            <a:chOff x="0" y="0"/>
            <a:chExt cx="6350000" cy="6349975"/>
          </a:xfrm>
        </p:grpSpPr>
        <p:sp>
          <p:nvSpPr>
            <p:cNvPr id="8" name="Freeform 28">
              <a:extLst>
                <a:ext uri="{FF2B5EF4-FFF2-40B4-BE49-F238E27FC236}">
                  <a16:creationId xmlns:a16="http://schemas.microsoft.com/office/drawing/2014/main" id="{CE2591FB-3680-00B9-5960-3F91B21A47F0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>
                <a:alphaModFix amt="99000"/>
              </a:blip>
              <a:stretch>
                <a:fillRect t="-16666" b="-16666"/>
              </a:stretch>
            </a:blipFill>
          </p:spPr>
        </p:sp>
      </p:grpSp>
      <p:grpSp>
        <p:nvGrpSpPr>
          <p:cNvPr id="10" name="Group 15">
            <a:extLst>
              <a:ext uri="{FF2B5EF4-FFF2-40B4-BE49-F238E27FC236}">
                <a16:creationId xmlns:a16="http://schemas.microsoft.com/office/drawing/2014/main" id="{FBB1B294-CF41-E639-B716-21D5B390D367}"/>
              </a:ext>
            </a:extLst>
          </p:cNvPr>
          <p:cNvGrpSpPr>
            <a:grpSpLocks noChangeAspect="1"/>
          </p:cNvGrpSpPr>
          <p:nvPr/>
        </p:nvGrpSpPr>
        <p:grpSpPr>
          <a:xfrm>
            <a:off x="10934007" y="5296960"/>
            <a:ext cx="1194923" cy="1194919"/>
            <a:chOff x="0" y="0"/>
            <a:chExt cx="6350000" cy="6349975"/>
          </a:xfrm>
        </p:grpSpPr>
        <p:sp>
          <p:nvSpPr>
            <p:cNvPr id="11" name="Freeform 16">
              <a:extLst>
                <a:ext uri="{FF2B5EF4-FFF2-40B4-BE49-F238E27FC236}">
                  <a16:creationId xmlns:a16="http://schemas.microsoft.com/office/drawing/2014/main" id="{E001E99E-0D20-FC0C-2251-CACED6A50024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>
                <a:alphaModFix amt="99000"/>
              </a:blip>
              <a:stretch>
                <a:fillRect t="-26045" b="-26045"/>
              </a:stretch>
            </a:blipFill>
          </p:spPr>
        </p:sp>
      </p:grpSp>
      <p:sp>
        <p:nvSpPr>
          <p:cNvPr id="16" name="Speech Bubble: Rectangle with Corners Rounded 12">
            <a:extLst>
              <a:ext uri="{FF2B5EF4-FFF2-40B4-BE49-F238E27FC236}">
                <a16:creationId xmlns:a16="http://schemas.microsoft.com/office/drawing/2014/main" id="{3E36CA9A-E617-CABE-EDB7-5E59701B3B34}"/>
              </a:ext>
            </a:extLst>
          </p:cNvPr>
          <p:cNvSpPr/>
          <p:nvPr/>
        </p:nvSpPr>
        <p:spPr>
          <a:xfrm>
            <a:off x="1432867" y="217400"/>
            <a:ext cx="2314591" cy="1662546"/>
          </a:xfrm>
          <a:prstGeom prst="wedgeRoundRectCallout">
            <a:avLst>
              <a:gd name="adj1" fmla="val -56443"/>
              <a:gd name="adj2" fmla="val -22027"/>
              <a:gd name="adj3" fmla="val 16667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500" i="1" spc="37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"The key takeaways for me are the tools OID has provided us during the exploration of the various thematic areas within the course“ </a:t>
            </a:r>
            <a:r>
              <a:rPr lang="en-US" sz="1500" b="1" i="1" spc="37" dirty="0">
                <a:solidFill>
                  <a:schemeClr val="tx1"/>
                </a:solidFill>
                <a:cs typeface="Times New Roman" panose="02020603050405020304" pitchFamily="18" charset="0"/>
              </a:rPr>
              <a:t>Daniel, Activate! South Africa</a:t>
            </a:r>
          </a:p>
        </p:txBody>
      </p:sp>
    </p:spTree>
    <p:extLst>
      <p:ext uri="{BB962C8B-B14F-4D97-AF65-F5344CB8AC3E}">
        <p14:creationId xmlns:p14="http://schemas.microsoft.com/office/powerpoint/2010/main" val="3938373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608A6A-BAE2-855D-FDE4-111FD73CB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145" y="6199468"/>
            <a:ext cx="1433223" cy="53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723D32-1E27-6484-2726-06BDE4F69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717" y="6163913"/>
            <a:ext cx="833861" cy="56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F7DDD06-2448-F16F-B1C2-C4E77324C1FA}"/>
              </a:ext>
            </a:extLst>
          </p:cNvPr>
          <p:cNvSpPr txBox="1"/>
          <p:nvPr/>
        </p:nvSpPr>
        <p:spPr>
          <a:xfrm>
            <a:off x="1021113" y="1443841"/>
            <a:ext cx="1100557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3600" b="1" i="1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r>
              <a:rPr lang="en-US" sz="3600" b="1" i="1" dirty="0">
                <a:solidFill>
                  <a:schemeClr val="tx2"/>
                </a:solidFill>
                <a:cs typeface="Arial" panose="020B0604020202020204" pitchFamily="34" charset="0"/>
              </a:rPr>
              <a:t>C</a:t>
            </a:r>
            <a:r>
              <a:rPr lang="en-US" sz="3600" b="1" i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ome join the </a:t>
            </a:r>
            <a:r>
              <a:rPr lang="en-US" sz="3600" b="1" i="1" dirty="0">
                <a:solidFill>
                  <a:schemeClr val="tx2"/>
                </a:solidFill>
                <a:cs typeface="Arial" panose="020B0604020202020204" pitchFamily="34" charset="0"/>
              </a:rPr>
              <a:t>Ocean</a:t>
            </a:r>
            <a:r>
              <a:rPr lang="en-US" sz="3600" b="1" i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 In a Drop Commonwealth Journey</a:t>
            </a:r>
          </a:p>
          <a:p>
            <a:endParaRPr lang="en-US" sz="3600" b="1" i="1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r>
              <a:rPr lang="en-US" sz="3600" b="1" i="1" dirty="0">
                <a:solidFill>
                  <a:schemeClr val="tx2"/>
                </a:solidFill>
                <a:cs typeface="Arial" panose="020B0604020202020204" pitchFamily="34" charset="0"/>
              </a:rPr>
              <a:t>T</a:t>
            </a:r>
            <a:r>
              <a:rPr lang="en-US" sz="3600" b="1" i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ogether we </a:t>
            </a:r>
            <a:r>
              <a:rPr lang="en-US" sz="3600" b="1" i="1" dirty="0">
                <a:solidFill>
                  <a:schemeClr val="tx2"/>
                </a:solidFill>
                <a:cs typeface="Arial" panose="020B0604020202020204" pitchFamily="34" charset="0"/>
              </a:rPr>
              <a:t>n</a:t>
            </a:r>
            <a:r>
              <a:rPr lang="en-US" sz="3600" b="1" i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urture capacities of youth workers at scale.. </a:t>
            </a:r>
            <a:br>
              <a:rPr lang="en-US" sz="36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br>
              <a:rPr lang="en-US" sz="36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br>
              <a:rPr lang="en-US" sz="36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36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                        THANK YOU!</a:t>
            </a:r>
            <a:endParaRPr lang="en-IN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193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E307F-75D8-49C4-B4E6-AB92E3395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6690" y="337791"/>
            <a:ext cx="10515600" cy="1906201"/>
          </a:xfrm>
        </p:spPr>
        <p:txBody>
          <a:bodyPr>
            <a:normAutofit/>
          </a:bodyPr>
          <a:lstStyle/>
          <a:p>
            <a:pPr marL="0" marR="0" lvl="0" indent="0" algn="ctr" rtl="0">
              <a:lnSpc>
                <a:spcPct val="11997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1C546A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How do young people spend their time?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rtl="0">
              <a:lnSpc>
                <a:spcPct val="11997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1C546A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d-ID" sz="2400" b="1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20C8BCC-3E81-55E9-3725-5DD5B5F85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145" y="6135300"/>
            <a:ext cx="1433223" cy="53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58580F-E825-9D31-3217-59E0A2D83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717" y="6099745"/>
            <a:ext cx="833861" cy="56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2A29446-29E6-BEE7-58D5-EEEAEE60911E}"/>
              </a:ext>
            </a:extLst>
          </p:cNvPr>
          <p:cNvSpPr txBox="1"/>
          <p:nvPr/>
        </p:nvSpPr>
        <p:spPr>
          <a:xfrm>
            <a:off x="4234084" y="873071"/>
            <a:ext cx="6093372" cy="564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1997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1C546A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What spaces do they usually occupy?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Question light bulb icon vector. Creative idea and ...">
            <a:extLst>
              <a:ext uri="{FF2B5EF4-FFF2-40B4-BE49-F238E27FC236}">
                <a16:creationId xmlns:a16="http://schemas.microsoft.com/office/drawing/2014/main" id="{AE350720-A7E5-454C-3012-B0A3E47622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5" t="2798" r="5575" b="2877"/>
          <a:stretch/>
        </p:blipFill>
        <p:spPr bwMode="auto">
          <a:xfrm>
            <a:off x="2713157" y="242104"/>
            <a:ext cx="1299918" cy="138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3D985733-77FE-0E84-B7D7-B71C30323D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6431" y="1689315"/>
            <a:ext cx="9624277" cy="429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933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19;p18">
            <a:extLst>
              <a:ext uri="{FF2B5EF4-FFF2-40B4-BE49-F238E27FC236}">
                <a16:creationId xmlns:a16="http://schemas.microsoft.com/office/drawing/2014/main" id="{1FB3DCD2-86CD-1FE6-DFAB-D1E0E9F91167}"/>
              </a:ext>
            </a:extLst>
          </p:cNvPr>
          <p:cNvSpPr txBox="1"/>
          <p:nvPr/>
        </p:nvSpPr>
        <p:spPr>
          <a:xfrm>
            <a:off x="1114423" y="643837"/>
            <a:ext cx="996320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endParaRPr sz="1200"/>
          </a:p>
        </p:txBody>
      </p:sp>
      <p:sp>
        <p:nvSpPr>
          <p:cNvPr id="13" name="Google Shape;131;p18">
            <a:extLst>
              <a:ext uri="{FF2B5EF4-FFF2-40B4-BE49-F238E27FC236}">
                <a16:creationId xmlns:a16="http://schemas.microsoft.com/office/drawing/2014/main" id="{C197ED2D-E27A-97CD-3469-15B60E25ACBD}"/>
              </a:ext>
            </a:extLst>
          </p:cNvPr>
          <p:cNvSpPr txBox="1"/>
          <p:nvPr/>
        </p:nvSpPr>
        <p:spPr>
          <a:xfrm>
            <a:off x="4863870" y="1613134"/>
            <a:ext cx="6869724" cy="3940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3868">
              <a:lnSpc>
                <a:spcPct val="115000"/>
              </a:lnSpc>
              <a:spcBef>
                <a:spcPts val="667"/>
              </a:spcBef>
              <a:buSzPts val="2800"/>
            </a:pPr>
            <a:r>
              <a:rPr lang="en-US" sz="2000" b="1" dirty="0"/>
              <a:t>Nurturing Youth Spaces – The  5</a:t>
            </a:r>
            <a:r>
              <a:rPr lang="en-US" sz="2000" b="1" baseline="30000" dirty="0"/>
              <a:t>th</a:t>
            </a:r>
            <a:r>
              <a:rPr lang="en-US" sz="2000" b="1" dirty="0"/>
              <a:t> Space</a:t>
            </a:r>
          </a:p>
          <a:p>
            <a:pPr marL="33868">
              <a:buSzPts val="2800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76768" indent="-342900">
              <a:lnSpc>
                <a:spcPct val="115000"/>
              </a:lnSpc>
              <a:spcBef>
                <a:spcPts val="667"/>
              </a:spcBef>
              <a:buSzPts val="2800"/>
              <a:buFont typeface="Arial" panose="020B0604020202020204" pitchFamily="34" charset="0"/>
              <a:buChar char="•"/>
            </a:pPr>
            <a:r>
              <a:rPr lang="en-US" dirty="0"/>
              <a:t>A space where young people step out to discover themselves - through Self to society  journeys</a:t>
            </a:r>
          </a:p>
          <a:p>
            <a:pPr marL="376768" indent="-342900">
              <a:lnSpc>
                <a:spcPct val="115000"/>
              </a:lnSpc>
              <a:spcBef>
                <a:spcPts val="667"/>
              </a:spcBef>
              <a:buSzPts val="2800"/>
              <a:buFont typeface="Arial" panose="020B0604020202020204" pitchFamily="34" charset="0"/>
              <a:buChar char="•"/>
            </a:pPr>
            <a:r>
              <a:rPr lang="en-US" dirty="0"/>
              <a:t>Volunteering, civic action, travel for self-discovery, and  new social exchanges</a:t>
            </a:r>
          </a:p>
          <a:p>
            <a:pPr marL="376768" indent="-342900">
              <a:lnSpc>
                <a:spcPct val="115000"/>
              </a:lnSpc>
              <a:spcBef>
                <a:spcPts val="667"/>
              </a:spcBef>
              <a:buSzPts val="2800"/>
              <a:buFont typeface="Arial" panose="020B0604020202020204" pitchFamily="34" charset="0"/>
              <a:buChar char="•"/>
            </a:pPr>
            <a:r>
              <a:rPr lang="en-US" dirty="0"/>
              <a:t>Co-created and co-led by  young people and youth workers</a:t>
            </a:r>
          </a:p>
          <a:p>
            <a:pPr marL="376768" indent="-342900">
              <a:lnSpc>
                <a:spcPct val="115000"/>
              </a:lnSpc>
              <a:spcBef>
                <a:spcPts val="667"/>
              </a:spcBef>
              <a:buSzPts val="2800"/>
              <a:buFont typeface="Arial" panose="020B0604020202020204" pitchFamily="34" charset="0"/>
              <a:buChar char="•"/>
            </a:pPr>
            <a:r>
              <a:rPr lang="en-US" dirty="0"/>
              <a:t>An experiential-</a:t>
            </a:r>
            <a:r>
              <a:rPr lang="en-US" dirty="0" err="1"/>
              <a:t>refl</a:t>
            </a:r>
            <a:r>
              <a:rPr lang="en-US" dirty="0"/>
              <a:t>-active space where feelings are honored</a:t>
            </a:r>
          </a:p>
          <a:p>
            <a:pPr marL="33868">
              <a:lnSpc>
                <a:spcPct val="115000"/>
              </a:lnSpc>
              <a:spcBef>
                <a:spcPts val="667"/>
              </a:spcBef>
              <a:buSzPts val="2800"/>
            </a:pPr>
            <a:endParaRPr lang="en-US" dirty="0"/>
          </a:p>
          <a:p>
            <a:pPr>
              <a:lnSpc>
                <a:spcPct val="115000"/>
              </a:lnSpc>
              <a:spcBef>
                <a:spcPts val="667"/>
              </a:spcBef>
              <a:spcAft>
                <a:spcPts val="667"/>
              </a:spcAft>
            </a:pPr>
            <a:endParaRPr sz="1867" dirty="0"/>
          </a:p>
        </p:txBody>
      </p:sp>
      <p:sp>
        <p:nvSpPr>
          <p:cNvPr id="17" name="Google Shape;136;p18">
            <a:extLst>
              <a:ext uri="{FF2B5EF4-FFF2-40B4-BE49-F238E27FC236}">
                <a16:creationId xmlns:a16="http://schemas.microsoft.com/office/drawing/2014/main" id="{69F0F3A7-B41C-B90C-80FD-A6E24EBE59E2}"/>
              </a:ext>
            </a:extLst>
          </p:cNvPr>
          <p:cNvSpPr txBox="1"/>
          <p:nvPr/>
        </p:nvSpPr>
        <p:spPr>
          <a:xfrm>
            <a:off x="2328863" y="456023"/>
            <a:ext cx="8986838" cy="553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Spaces young people occupy: What is Youth Work?</a:t>
            </a:r>
            <a:endParaRPr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8" descr="C:\Users\Acer\Downloads\friends copy.png">
            <a:extLst>
              <a:ext uri="{FF2B5EF4-FFF2-40B4-BE49-F238E27FC236}">
                <a16:creationId xmlns:a16="http://schemas.microsoft.com/office/drawing/2014/main" id="{AD8B481C-CEF9-B2F5-9807-7824FA92F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126" y="2153686"/>
            <a:ext cx="2427433" cy="2281279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1" name="Picture 20" descr="C:\Users\Acer\Downloads\leisure copy.png">
            <a:extLst>
              <a:ext uri="{FF2B5EF4-FFF2-40B4-BE49-F238E27FC236}">
                <a16:creationId xmlns:a16="http://schemas.microsoft.com/office/drawing/2014/main" id="{C7E8E320-4A1B-CE6B-BC63-222542180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447" y="2211953"/>
            <a:ext cx="2738735" cy="230911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2" name="Picture 7" descr="C:\Users\Acer\Downloads\career copy.png">
            <a:extLst>
              <a:ext uri="{FF2B5EF4-FFF2-40B4-BE49-F238E27FC236}">
                <a16:creationId xmlns:a16="http://schemas.microsoft.com/office/drawing/2014/main" id="{F907FE7D-2137-BFF7-8E89-6429BE767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3234" y="4000033"/>
            <a:ext cx="2638513" cy="228127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3" name="Picture 4" descr="C:\Users\Acer\Downloads\family copy.png">
            <a:extLst>
              <a:ext uri="{FF2B5EF4-FFF2-40B4-BE49-F238E27FC236}">
                <a16:creationId xmlns:a16="http://schemas.microsoft.com/office/drawing/2014/main" id="{A3C0F27D-C425-5871-9CCC-4F369D25A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5417" y="3972198"/>
            <a:ext cx="2579112" cy="230327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18C7A07-A838-7E66-D02A-293F48ABE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145" y="6135300"/>
            <a:ext cx="1433223" cy="53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E3340D-CDA7-91E4-5578-0D4B20324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717" y="6099745"/>
            <a:ext cx="833861" cy="56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9" descr="C:\Users\Acer\Downloads\5thSpace copy (1).png">
            <a:extLst>
              <a:ext uri="{FF2B5EF4-FFF2-40B4-BE49-F238E27FC236}">
                <a16:creationId xmlns:a16="http://schemas.microsoft.com/office/drawing/2014/main" id="{E3887793-0CEF-0E3F-CA42-DE0FBC12F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662823" y="1939266"/>
            <a:ext cx="1504188" cy="1347424"/>
          </a:xfrm>
          <a:prstGeom prst="rect">
            <a:avLst/>
          </a:prstGeom>
          <a:noFill/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05536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94143E-17 4.81481E-6 C -0.23958 0.09513 -0.47878 0.19027 -0.57422 0.228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11" y="1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43;p19">
            <a:extLst>
              <a:ext uri="{FF2B5EF4-FFF2-40B4-BE49-F238E27FC236}">
                <a16:creationId xmlns:a16="http://schemas.microsoft.com/office/drawing/2014/main" id="{6CE8D015-E22A-157D-7034-FD23F02E70B6}"/>
              </a:ext>
            </a:extLst>
          </p:cNvPr>
          <p:cNvGrpSpPr/>
          <p:nvPr/>
        </p:nvGrpSpPr>
        <p:grpSpPr>
          <a:xfrm>
            <a:off x="2545903" y="2055152"/>
            <a:ext cx="2343150" cy="2447203"/>
            <a:chOff x="-4541496" y="-934865"/>
            <a:chExt cx="4686300" cy="4894407"/>
          </a:xfrm>
        </p:grpSpPr>
        <p:sp>
          <p:nvSpPr>
            <p:cNvPr id="3" name="Google Shape;144;p19">
              <a:extLst>
                <a:ext uri="{FF2B5EF4-FFF2-40B4-BE49-F238E27FC236}">
                  <a16:creationId xmlns:a16="http://schemas.microsoft.com/office/drawing/2014/main" id="{71628DEF-0AC8-F56F-C08F-906AA7C24130}"/>
                </a:ext>
              </a:extLst>
            </p:cNvPr>
            <p:cNvSpPr/>
            <p:nvPr/>
          </p:nvSpPr>
          <p:spPr>
            <a:xfrm>
              <a:off x="-3791458" y="-934865"/>
              <a:ext cx="3186224" cy="3754021"/>
            </a:xfrm>
            <a:custGeom>
              <a:avLst/>
              <a:gdLst/>
              <a:ahLst/>
              <a:cxnLst/>
              <a:rect l="l" t="t" r="r" b="b"/>
              <a:pathLst>
                <a:path w="3186224" h="3754020" extrusionOk="0">
                  <a:moveTo>
                    <a:pt x="0" y="0"/>
                  </a:moveTo>
                  <a:lnTo>
                    <a:pt x="3186224" y="0"/>
                  </a:lnTo>
                  <a:lnTo>
                    <a:pt x="3186224" y="3754020"/>
                  </a:lnTo>
                  <a:lnTo>
                    <a:pt x="0" y="375402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4" name="Google Shape;145;p19">
              <a:extLst>
                <a:ext uri="{FF2B5EF4-FFF2-40B4-BE49-F238E27FC236}">
                  <a16:creationId xmlns:a16="http://schemas.microsoft.com/office/drawing/2014/main" id="{511461A3-0E73-F5B9-925B-148E96E5E0EA}"/>
                </a:ext>
              </a:extLst>
            </p:cNvPr>
            <p:cNvSpPr txBox="1"/>
            <p:nvPr/>
          </p:nvSpPr>
          <p:spPr>
            <a:xfrm>
              <a:off x="-4541496" y="3097768"/>
              <a:ext cx="4686300" cy="861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39970"/>
                </a:lnSpc>
              </a:pPr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Learning/Growth</a:t>
              </a:r>
              <a:endParaRPr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oogle Shape;146;p19">
            <a:extLst>
              <a:ext uri="{FF2B5EF4-FFF2-40B4-BE49-F238E27FC236}">
                <a16:creationId xmlns:a16="http://schemas.microsoft.com/office/drawing/2014/main" id="{1C95C5CB-ED8D-0193-55CF-6E1D0611D4D1}"/>
              </a:ext>
            </a:extLst>
          </p:cNvPr>
          <p:cNvGrpSpPr/>
          <p:nvPr/>
        </p:nvGrpSpPr>
        <p:grpSpPr>
          <a:xfrm>
            <a:off x="9661652" y="1986842"/>
            <a:ext cx="1862932" cy="2457750"/>
            <a:chOff x="16845445" y="-3277239"/>
            <a:chExt cx="3725865" cy="4915501"/>
          </a:xfrm>
        </p:grpSpPr>
        <p:sp>
          <p:nvSpPr>
            <p:cNvPr id="6" name="Google Shape;147;p19">
              <a:extLst>
                <a:ext uri="{FF2B5EF4-FFF2-40B4-BE49-F238E27FC236}">
                  <a16:creationId xmlns:a16="http://schemas.microsoft.com/office/drawing/2014/main" id="{2E9E6BF5-593F-BC81-C4D5-87A99964D6DB}"/>
                </a:ext>
              </a:extLst>
            </p:cNvPr>
            <p:cNvSpPr/>
            <p:nvPr/>
          </p:nvSpPr>
          <p:spPr>
            <a:xfrm>
              <a:off x="16845445" y="-2115759"/>
              <a:ext cx="3725865" cy="3754021"/>
            </a:xfrm>
            <a:custGeom>
              <a:avLst/>
              <a:gdLst/>
              <a:ahLst/>
              <a:cxnLst/>
              <a:rect l="l" t="t" r="r" b="b"/>
              <a:pathLst>
                <a:path w="3725865" h="3754020" extrusionOk="0">
                  <a:moveTo>
                    <a:pt x="0" y="0"/>
                  </a:moveTo>
                  <a:lnTo>
                    <a:pt x="3725865" y="0"/>
                  </a:lnTo>
                  <a:lnTo>
                    <a:pt x="3725865" y="3754020"/>
                  </a:lnTo>
                  <a:lnTo>
                    <a:pt x="0" y="375402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en-IN" dirty="0"/>
            </a:p>
          </p:txBody>
        </p:sp>
        <p:sp>
          <p:nvSpPr>
            <p:cNvPr id="7" name="Google Shape;148;p19">
              <a:extLst>
                <a:ext uri="{FF2B5EF4-FFF2-40B4-BE49-F238E27FC236}">
                  <a16:creationId xmlns:a16="http://schemas.microsoft.com/office/drawing/2014/main" id="{3437B15F-5A35-9DAB-171F-BD12D95621D8}"/>
                </a:ext>
              </a:extLst>
            </p:cNvPr>
            <p:cNvSpPr txBox="1"/>
            <p:nvPr/>
          </p:nvSpPr>
          <p:spPr>
            <a:xfrm>
              <a:off x="17284633" y="-3277239"/>
              <a:ext cx="3255567" cy="861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39970"/>
                </a:lnSpc>
              </a:pPr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Social Hope</a:t>
              </a:r>
              <a:endParaRPr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oogle Shape;149;p19">
            <a:extLst>
              <a:ext uri="{FF2B5EF4-FFF2-40B4-BE49-F238E27FC236}">
                <a16:creationId xmlns:a16="http://schemas.microsoft.com/office/drawing/2014/main" id="{2AC74454-8A8E-FD1E-7703-7DF247A943D8}"/>
              </a:ext>
            </a:extLst>
          </p:cNvPr>
          <p:cNvGrpSpPr/>
          <p:nvPr/>
        </p:nvGrpSpPr>
        <p:grpSpPr>
          <a:xfrm>
            <a:off x="5251780" y="1975560"/>
            <a:ext cx="1721613" cy="2266688"/>
            <a:chOff x="-5143068" y="-2725644"/>
            <a:chExt cx="3443226" cy="4533377"/>
          </a:xfrm>
        </p:grpSpPr>
        <p:sp>
          <p:nvSpPr>
            <p:cNvPr id="9" name="Google Shape;150;p19">
              <a:extLst>
                <a:ext uri="{FF2B5EF4-FFF2-40B4-BE49-F238E27FC236}">
                  <a16:creationId xmlns:a16="http://schemas.microsoft.com/office/drawing/2014/main" id="{18CFCAB0-55E1-4750-9EBA-7E60C1A0B0D6}"/>
                </a:ext>
              </a:extLst>
            </p:cNvPr>
            <p:cNvSpPr/>
            <p:nvPr/>
          </p:nvSpPr>
          <p:spPr>
            <a:xfrm>
              <a:off x="-5116564" y="-1863870"/>
              <a:ext cx="3416722" cy="3671603"/>
            </a:xfrm>
            <a:custGeom>
              <a:avLst/>
              <a:gdLst/>
              <a:ahLst/>
              <a:cxnLst/>
              <a:rect l="l" t="t" r="r" b="b"/>
              <a:pathLst>
                <a:path w="3257354" h="3257354" extrusionOk="0">
                  <a:moveTo>
                    <a:pt x="0" y="0"/>
                  </a:moveTo>
                  <a:lnTo>
                    <a:pt x="3257354" y="0"/>
                  </a:lnTo>
                  <a:lnTo>
                    <a:pt x="3257354" y="3257354"/>
                  </a:lnTo>
                  <a:lnTo>
                    <a:pt x="0" y="32573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0" name="Google Shape;151;p19">
              <a:extLst>
                <a:ext uri="{FF2B5EF4-FFF2-40B4-BE49-F238E27FC236}">
                  <a16:creationId xmlns:a16="http://schemas.microsoft.com/office/drawing/2014/main" id="{FA90F646-9F69-0C0C-ED46-8D6905884B1B}"/>
                </a:ext>
              </a:extLst>
            </p:cNvPr>
            <p:cNvSpPr txBox="1"/>
            <p:nvPr/>
          </p:nvSpPr>
          <p:spPr>
            <a:xfrm>
              <a:off x="-5143068" y="-2725644"/>
              <a:ext cx="2994820" cy="861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39970"/>
                </a:lnSpc>
              </a:pPr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Ownership</a:t>
              </a:r>
              <a:endParaRPr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oogle Shape;152;p19">
            <a:extLst>
              <a:ext uri="{FF2B5EF4-FFF2-40B4-BE49-F238E27FC236}">
                <a16:creationId xmlns:a16="http://schemas.microsoft.com/office/drawing/2014/main" id="{185E2094-79F7-7A37-319A-9DB31C1D74BF}"/>
              </a:ext>
            </a:extLst>
          </p:cNvPr>
          <p:cNvGrpSpPr/>
          <p:nvPr/>
        </p:nvGrpSpPr>
        <p:grpSpPr>
          <a:xfrm>
            <a:off x="667416" y="1867541"/>
            <a:ext cx="1690497" cy="3067505"/>
            <a:chOff x="0" y="36344"/>
            <a:chExt cx="3380994" cy="6135009"/>
          </a:xfrm>
        </p:grpSpPr>
        <p:sp>
          <p:nvSpPr>
            <p:cNvPr id="12" name="Google Shape;153;p19">
              <a:extLst>
                <a:ext uri="{FF2B5EF4-FFF2-40B4-BE49-F238E27FC236}">
                  <a16:creationId xmlns:a16="http://schemas.microsoft.com/office/drawing/2014/main" id="{6CDC90D0-B786-4191-D6A8-926DABA26979}"/>
                </a:ext>
              </a:extLst>
            </p:cNvPr>
            <p:cNvSpPr/>
            <p:nvPr/>
          </p:nvSpPr>
          <p:spPr>
            <a:xfrm>
              <a:off x="0" y="684953"/>
              <a:ext cx="3380994" cy="5486400"/>
            </a:xfrm>
            <a:custGeom>
              <a:avLst/>
              <a:gdLst/>
              <a:ahLst/>
              <a:cxnLst/>
              <a:rect l="l" t="t" r="r" b="b"/>
              <a:pathLst>
                <a:path w="3380994" h="5486400" extrusionOk="0">
                  <a:moveTo>
                    <a:pt x="0" y="0"/>
                  </a:moveTo>
                  <a:lnTo>
                    <a:pt x="3380994" y="0"/>
                  </a:lnTo>
                  <a:lnTo>
                    <a:pt x="3380994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3" name="Google Shape;154;p19">
              <a:extLst>
                <a:ext uri="{FF2B5EF4-FFF2-40B4-BE49-F238E27FC236}">
                  <a16:creationId xmlns:a16="http://schemas.microsoft.com/office/drawing/2014/main" id="{25A7C4CC-A8C2-2C60-6DBD-8E80E0BD66D6}"/>
                </a:ext>
              </a:extLst>
            </p:cNvPr>
            <p:cNvSpPr txBox="1"/>
            <p:nvPr/>
          </p:nvSpPr>
          <p:spPr>
            <a:xfrm>
              <a:off x="1298228" y="36344"/>
              <a:ext cx="1355328" cy="861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39970"/>
                </a:lnSpc>
              </a:pPr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Love</a:t>
              </a:r>
              <a:endParaRPr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Google Shape;155;p19">
            <a:extLst>
              <a:ext uri="{FF2B5EF4-FFF2-40B4-BE49-F238E27FC236}">
                <a16:creationId xmlns:a16="http://schemas.microsoft.com/office/drawing/2014/main" id="{EC32341A-FCA1-129B-E512-6477D78E66C8}"/>
              </a:ext>
            </a:extLst>
          </p:cNvPr>
          <p:cNvSpPr txBox="1"/>
          <p:nvPr/>
        </p:nvSpPr>
        <p:spPr>
          <a:xfrm>
            <a:off x="2190259" y="450185"/>
            <a:ext cx="9061510" cy="603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6"/>
              </a:lnSpc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Co-creating 5</a:t>
            </a:r>
            <a:r>
              <a:rPr lang="en-US" sz="2800" b="1" baseline="30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Spaces: The 5 Feelings Experience</a:t>
            </a:r>
            <a:endParaRPr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oogle Shape;156;p19">
            <a:extLst>
              <a:ext uri="{FF2B5EF4-FFF2-40B4-BE49-F238E27FC236}">
                <a16:creationId xmlns:a16="http://schemas.microsoft.com/office/drawing/2014/main" id="{87F9C141-2B44-DE4D-DCF5-25269E114D36}"/>
              </a:ext>
            </a:extLst>
          </p:cNvPr>
          <p:cNvGrpSpPr/>
          <p:nvPr/>
        </p:nvGrpSpPr>
        <p:grpSpPr>
          <a:xfrm>
            <a:off x="7459768" y="2114374"/>
            <a:ext cx="1862933" cy="2387981"/>
            <a:chOff x="-5668433" y="345618"/>
            <a:chExt cx="4111082" cy="4912144"/>
          </a:xfrm>
        </p:grpSpPr>
        <p:sp>
          <p:nvSpPr>
            <p:cNvPr id="16" name="Google Shape;157;p19">
              <a:extLst>
                <a:ext uri="{FF2B5EF4-FFF2-40B4-BE49-F238E27FC236}">
                  <a16:creationId xmlns:a16="http://schemas.microsoft.com/office/drawing/2014/main" id="{33805061-54AC-8ED6-B9DE-E7F7BD3F7EE3}"/>
                </a:ext>
              </a:extLst>
            </p:cNvPr>
            <p:cNvSpPr/>
            <p:nvPr/>
          </p:nvSpPr>
          <p:spPr>
            <a:xfrm>
              <a:off x="-5668433" y="345618"/>
              <a:ext cx="4111082" cy="4299170"/>
            </a:xfrm>
            <a:custGeom>
              <a:avLst/>
              <a:gdLst/>
              <a:ahLst/>
              <a:cxnLst/>
              <a:rect l="l" t="t" r="r" b="b"/>
              <a:pathLst>
                <a:path w="4111082" h="4299171" extrusionOk="0">
                  <a:moveTo>
                    <a:pt x="0" y="0"/>
                  </a:moveTo>
                  <a:lnTo>
                    <a:pt x="4111082" y="0"/>
                  </a:lnTo>
                  <a:lnTo>
                    <a:pt x="4111082" y="4299171"/>
                  </a:lnTo>
                  <a:lnTo>
                    <a:pt x="0" y="429917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7" name="Google Shape;158;p19">
              <a:extLst>
                <a:ext uri="{FF2B5EF4-FFF2-40B4-BE49-F238E27FC236}">
                  <a16:creationId xmlns:a16="http://schemas.microsoft.com/office/drawing/2014/main" id="{2BFA0D53-FEB1-4B9C-0A8D-9D595F9E011E}"/>
                </a:ext>
              </a:extLst>
            </p:cNvPr>
            <p:cNvSpPr txBox="1"/>
            <p:nvPr/>
          </p:nvSpPr>
          <p:spPr>
            <a:xfrm>
              <a:off x="-5668433" y="4371415"/>
              <a:ext cx="3031927" cy="8863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39970"/>
                </a:lnSpc>
              </a:pPr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Freedom</a:t>
              </a:r>
              <a:endParaRPr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DB8A4053-708D-1C80-32C8-160332533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145" y="6135300"/>
            <a:ext cx="1433223" cy="53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3C8B0CA-0DDA-9BB6-24DD-C9429E6B6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717" y="6099745"/>
            <a:ext cx="833861" cy="56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696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E32D12-894E-DB7F-DC62-B4A1170490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0" t="19682" r="22402" b="24968"/>
          <a:stretch/>
        </p:blipFill>
        <p:spPr>
          <a:xfrm>
            <a:off x="1355525" y="2294872"/>
            <a:ext cx="3326840" cy="33726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E8B4E3-BA65-3EDB-3557-875528F69A2F}"/>
              </a:ext>
            </a:extLst>
          </p:cNvPr>
          <p:cNvSpPr txBox="1"/>
          <p:nvPr/>
        </p:nvSpPr>
        <p:spPr>
          <a:xfrm>
            <a:off x="883275" y="1465628"/>
            <a:ext cx="4417592" cy="48218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934">
              <a:buClr>
                <a:schemeClr val="dk1"/>
              </a:buClr>
              <a:buSzPts val="3200"/>
            </a:pPr>
            <a:r>
              <a:rPr lang="en-US" sz="2400" b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Demographic Advantage</a:t>
            </a:r>
          </a:p>
          <a:p>
            <a:pPr marL="474134" indent="-457200">
              <a:buClr>
                <a:schemeClr val="dk1"/>
              </a:buClr>
              <a:buSzPts val="3200"/>
              <a:buFontTx/>
              <a:buChar char="-"/>
            </a:pPr>
            <a:endParaRPr lang="en-US" sz="2800" b="1" dirty="0">
              <a:solidFill>
                <a:schemeClr val="dk1"/>
              </a:solidFill>
              <a:latin typeface="Arial "/>
              <a:ea typeface="Calibri"/>
              <a:cs typeface="Calibri"/>
              <a:sym typeface="Calibri"/>
            </a:endParaRPr>
          </a:p>
          <a:p>
            <a:pPr marL="359834" indent="-342900">
              <a:buClr>
                <a:schemeClr val="dk1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Nearly 40 percent of the Indian population - 13 to 35 years</a:t>
            </a:r>
          </a:p>
          <a:p>
            <a:pPr marL="359834" indent="-342900">
              <a:buClr>
                <a:schemeClr val="dk1"/>
              </a:buClr>
              <a:buSzPts val="3200"/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359834" indent="-342900">
              <a:buClr>
                <a:schemeClr val="dk1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2000" b="1" dirty="0">
                <a:ea typeface="Calibri"/>
                <a:cs typeface="Calibri"/>
                <a:sym typeface="Calibri"/>
              </a:rPr>
              <a:t>333 million youth ( 15 -29 years  representing 27.2 % of the Indian </a:t>
            </a:r>
            <a:r>
              <a:rPr lang="en-US" sz="20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population*</a:t>
            </a:r>
          </a:p>
          <a:p>
            <a:pPr marL="16934">
              <a:buClr>
                <a:schemeClr val="dk1"/>
              </a:buClr>
              <a:buSzPts val="3200"/>
            </a:pPr>
            <a:endParaRPr lang="en-US" sz="20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359834" indent="-342900">
              <a:spcBef>
                <a:spcPts val="240"/>
              </a:spcBef>
              <a:buClr>
                <a:schemeClr val="dk1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All diversities of gender, caste, class, religion, region, languages, sexual orientation, abilities, etc</a:t>
            </a:r>
            <a:r>
              <a:rPr lang="en-US" sz="2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. </a:t>
            </a:r>
          </a:p>
          <a:p>
            <a:pPr marL="16934">
              <a:spcBef>
                <a:spcPts val="240"/>
              </a:spcBef>
              <a:buClr>
                <a:schemeClr val="dk1"/>
              </a:buClr>
              <a:buSzPts val="3200"/>
            </a:pPr>
            <a:endParaRPr lang="en-US" sz="16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245534" indent="-228600">
              <a:buClr>
                <a:schemeClr val="dk1"/>
              </a:buClr>
              <a:buSzPts val="3200"/>
              <a:buFont typeface="+mj-lt"/>
              <a:buAutoNum type="arabicPeriod"/>
            </a:pPr>
            <a:endParaRPr lang="en-US"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04815" indent="-287881">
              <a:buClr>
                <a:schemeClr val="dk1"/>
              </a:buClr>
              <a:buSzPts val="3200"/>
              <a:buFont typeface="Calibri"/>
              <a:buChar char="-"/>
            </a:pPr>
            <a:endParaRPr lang="en-US"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4B64C5-C8E5-8312-451A-9DC0610D0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3891" y="191877"/>
            <a:ext cx="5481570" cy="1499616"/>
          </a:xfrm>
        </p:spPr>
        <p:txBody>
          <a:bodyPr>
            <a:normAutofit/>
          </a:bodyPr>
          <a:lstStyle/>
          <a:p>
            <a:r>
              <a:rPr lang="en-US" sz="2800" b="1" cap="none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The Indian Youth Work context</a:t>
            </a:r>
            <a:br>
              <a:rPr lang="en-US" sz="2800" b="1" cap="none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cap="none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39C2F8-67F5-C043-CEC3-B5C5532CB758}"/>
              </a:ext>
            </a:extLst>
          </p:cNvPr>
          <p:cNvSpPr txBox="1"/>
          <p:nvPr/>
        </p:nvSpPr>
        <p:spPr>
          <a:xfrm>
            <a:off x="3046686" y="3244334"/>
            <a:ext cx="6093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IN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6E5E4D-F01D-FFB0-BA7D-3BDC1727BF2E}"/>
              </a:ext>
            </a:extLst>
          </p:cNvPr>
          <p:cNvSpPr txBox="1"/>
          <p:nvPr/>
        </p:nvSpPr>
        <p:spPr>
          <a:xfrm>
            <a:off x="3046686" y="3244334"/>
            <a:ext cx="6093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IN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9AFA57-994C-093A-D1A4-FD6A97DF3094}"/>
              </a:ext>
            </a:extLst>
          </p:cNvPr>
          <p:cNvSpPr txBox="1"/>
          <p:nvPr/>
        </p:nvSpPr>
        <p:spPr>
          <a:xfrm>
            <a:off x="3046686" y="3244334"/>
            <a:ext cx="6093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IN" dirty="0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7B0CEB08-3DDD-DE95-7D2C-0DC55B7BD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145" y="6135300"/>
            <a:ext cx="1433223" cy="53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D53B9F8-67F0-0059-B010-50A6B61F8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717" y="6099745"/>
            <a:ext cx="833861" cy="56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95915F3-ED91-78B9-FDA6-39038699174B}"/>
              </a:ext>
            </a:extLst>
          </p:cNvPr>
          <p:cNvSpPr txBox="1"/>
          <p:nvPr/>
        </p:nvSpPr>
        <p:spPr>
          <a:xfrm>
            <a:off x="932564" y="5658681"/>
            <a:ext cx="90698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934">
              <a:spcBef>
                <a:spcPts val="240"/>
              </a:spcBef>
              <a:buClr>
                <a:schemeClr val="dk1"/>
              </a:buClr>
              <a:buSzPts val="3200"/>
            </a:pPr>
            <a:endParaRPr lang="en-US" sz="12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16934">
              <a:buClr>
                <a:schemeClr val="dk1"/>
              </a:buClr>
              <a:buSzPts val="3200"/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>
                <a:latin typeface="Calibri"/>
                <a:ea typeface="Calibri"/>
                <a:cs typeface="Calibri"/>
                <a:sym typeface="Calibri"/>
              </a:rPr>
              <a:t>* </a:t>
            </a:r>
            <a:r>
              <a:rPr lang="en-US" sz="1200" dirty="0"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https://www.researchgate.net/figure/Youth-population-15-35-year-and-their-share-of-total-population_tbl1_329782820</a:t>
            </a:r>
            <a:endParaRPr lang="en-US" sz="12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257CE1-05D0-C83E-DAB3-3E3EF649109C}"/>
              </a:ext>
            </a:extLst>
          </p:cNvPr>
          <p:cNvSpPr txBox="1"/>
          <p:nvPr/>
        </p:nvSpPr>
        <p:spPr>
          <a:xfrm>
            <a:off x="5634145" y="1199319"/>
            <a:ext cx="6027353" cy="5283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934">
              <a:buClr>
                <a:schemeClr val="dk1"/>
              </a:buClr>
              <a:buSzPts val="3200"/>
            </a:pPr>
            <a:endParaRPr lang="en-US" sz="16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16934">
              <a:spcBef>
                <a:spcPts val="240"/>
              </a:spcBef>
              <a:buClr>
                <a:schemeClr val="dk1"/>
              </a:buClr>
              <a:buSzPts val="3200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Nation’s Opportunity </a:t>
            </a:r>
          </a:p>
          <a:p>
            <a:pPr marL="16934">
              <a:spcBef>
                <a:spcPts val="240"/>
              </a:spcBef>
              <a:buClr>
                <a:schemeClr val="dk1"/>
              </a:buClr>
              <a:buSzPts val="3200"/>
            </a:pPr>
            <a:endParaRPr lang="en-US" sz="20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marL="16934">
              <a:spcBef>
                <a:spcPts val="240"/>
              </a:spcBef>
              <a:buClr>
                <a:schemeClr val="dk1"/>
              </a:buClr>
              <a:buSzPts val="3200"/>
            </a:pPr>
            <a:r>
              <a:rPr lang="en-US" sz="2000" i="1" dirty="0"/>
              <a:t>Personal aspirations of young people of </a:t>
            </a:r>
            <a:r>
              <a:rPr lang="en-US" sz="2000" b="1" i="1" dirty="0"/>
              <a:t>good education, health, employment, social inclusion, and well-being of self and society</a:t>
            </a:r>
            <a:r>
              <a:rPr lang="en-US" sz="2000" i="1" dirty="0"/>
              <a:t> and needs of </a:t>
            </a:r>
            <a:r>
              <a:rPr lang="en-US" sz="2000" b="1" i="1" dirty="0"/>
              <a:t>National imperatives of growth,  sustainability, development, and harmony as well as well-being for all. </a:t>
            </a:r>
          </a:p>
          <a:p>
            <a:pPr marL="16934">
              <a:spcBef>
                <a:spcPts val="240"/>
              </a:spcBef>
              <a:buClr>
                <a:schemeClr val="dk1"/>
              </a:buClr>
              <a:buSzPts val="3200"/>
            </a:pPr>
            <a:endParaRPr lang="en-US" sz="2000" dirty="0"/>
          </a:p>
          <a:p>
            <a:pPr marL="16934">
              <a:spcBef>
                <a:spcPts val="240"/>
              </a:spcBef>
              <a:buClr>
                <a:schemeClr val="dk1"/>
              </a:buClr>
              <a:buSzPts val="3200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Challenge</a:t>
            </a:r>
          </a:p>
          <a:p>
            <a:pPr marL="16934">
              <a:spcBef>
                <a:spcPts val="240"/>
              </a:spcBef>
              <a:buClr>
                <a:schemeClr val="dk1"/>
              </a:buClr>
              <a:buSzPts val="3200"/>
            </a:pPr>
            <a:endParaRPr lang="en-US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16934">
              <a:spcBef>
                <a:spcPts val="240"/>
              </a:spcBef>
              <a:buClr>
                <a:schemeClr val="dk1"/>
              </a:buClr>
              <a:buSzPts val="3200"/>
            </a:pPr>
            <a:r>
              <a:rPr lang="en-US" sz="2000" b="1" dirty="0">
                <a:ea typeface="Calibri"/>
                <a:cs typeface="Calibri"/>
                <a:sym typeface="Calibri"/>
              </a:rPr>
              <a:t>At least  3 million suitably</a:t>
            </a:r>
            <a:r>
              <a:rPr lang="en-US" sz="2000" dirty="0">
                <a:ea typeface="Calibri"/>
                <a:cs typeface="Calibri"/>
                <a:sym typeface="Calibri"/>
              </a:rPr>
              <a:t> skilled youth workers required to enable young people reach their best potential</a:t>
            </a:r>
            <a:r>
              <a:rPr lang="en-US" sz="2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.</a:t>
            </a:r>
          </a:p>
          <a:p>
            <a:pPr marL="16934">
              <a:spcBef>
                <a:spcPts val="240"/>
              </a:spcBef>
              <a:buClr>
                <a:schemeClr val="dk1"/>
              </a:buClr>
              <a:buSzPts val="3200"/>
            </a:pPr>
            <a:endParaRPr lang="en-US" sz="16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245534" indent="-228600">
              <a:buClr>
                <a:schemeClr val="dk1"/>
              </a:buClr>
              <a:buSzPts val="3200"/>
              <a:buFont typeface="+mj-lt"/>
              <a:buAutoNum type="arabicPeriod"/>
            </a:pPr>
            <a:endParaRPr lang="en-US"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04815" indent="-287881">
              <a:buClr>
                <a:schemeClr val="dk1"/>
              </a:buClr>
              <a:buSzPts val="3200"/>
              <a:buFont typeface="Calibri"/>
              <a:buChar char="-"/>
            </a:pPr>
            <a:endParaRPr lang="en-US"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965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73;p21">
            <a:extLst>
              <a:ext uri="{FF2B5EF4-FFF2-40B4-BE49-F238E27FC236}">
                <a16:creationId xmlns:a16="http://schemas.microsoft.com/office/drawing/2014/main" id="{067A9ADB-7382-259B-FA38-E2042CAABFE1}"/>
              </a:ext>
            </a:extLst>
          </p:cNvPr>
          <p:cNvSpPr txBox="1">
            <a:spLocks/>
          </p:cNvSpPr>
          <p:nvPr/>
        </p:nvSpPr>
        <p:spPr>
          <a:xfrm>
            <a:off x="465102" y="146629"/>
            <a:ext cx="11416400" cy="1762746"/>
          </a:xfrm>
          <a:prstGeom prst="rect">
            <a:avLst/>
          </a:prstGeom>
        </p:spPr>
        <p:txBody>
          <a:bodyPr spcFirstLastPara="1" vert="horz" wrap="square" lIns="60950" tIns="30467" rIns="60950" bIns="30467" rtlCol="0" anchor="ctr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2800" b="1" cap="none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are India’s Youth Workers?</a:t>
            </a:r>
            <a:br>
              <a:rPr lang="en-US" sz="2800" b="1" cap="none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800" b="1" cap="none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335F2F-DA1D-D637-231A-E534A44AC98B}"/>
              </a:ext>
            </a:extLst>
          </p:cNvPr>
          <p:cNvSpPr txBox="1"/>
          <p:nvPr/>
        </p:nvSpPr>
        <p:spPr>
          <a:xfrm>
            <a:off x="6173302" y="1246125"/>
            <a:ext cx="560135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Social Sector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Organisations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Education, and Informal Spaces</a:t>
            </a:r>
          </a:p>
          <a:p>
            <a:pPr marL="0" indent="0">
              <a:buNone/>
            </a:pPr>
            <a:endParaRPr lang="en-US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08090A"/>
                </a:solidFill>
              </a:rPr>
              <a:t>Thousands of Youth Development </a:t>
            </a:r>
            <a:r>
              <a:rPr lang="en-US" sz="2000" b="1" dirty="0" err="1">
                <a:solidFill>
                  <a:srgbClr val="08090A"/>
                </a:solidFill>
              </a:rPr>
              <a:t>Organisations</a:t>
            </a:r>
            <a:r>
              <a:rPr lang="en-US" sz="2000" b="1" dirty="0">
                <a:solidFill>
                  <a:srgbClr val="08090A"/>
                </a:solidFill>
              </a:rPr>
              <a:t> </a:t>
            </a:r>
          </a:p>
          <a:p>
            <a:pPr marL="0" indent="0">
              <a:buNone/>
            </a:pPr>
            <a:br>
              <a:rPr lang="en-US" sz="2000" b="1" dirty="0">
                <a:solidFill>
                  <a:srgbClr val="08090A"/>
                </a:solidFill>
              </a:rPr>
            </a:br>
            <a:endParaRPr lang="en-US" sz="2000" i="1" dirty="0">
              <a:solidFill>
                <a:srgbClr val="08090A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F6D95F6-3F01-6096-B343-2A3092505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09" y="1986950"/>
            <a:ext cx="1451186" cy="145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9C4F5E-435E-9124-C7D9-E8FA22CE00EA}"/>
              </a:ext>
            </a:extLst>
          </p:cNvPr>
          <p:cNvSpPr txBox="1"/>
          <p:nvPr/>
        </p:nvSpPr>
        <p:spPr>
          <a:xfrm>
            <a:off x="465101" y="3438136"/>
            <a:ext cx="30269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4 Million Youth  </a:t>
            </a:r>
          </a:p>
          <a:p>
            <a:r>
              <a:rPr lang="en-US" sz="2000" b="1" dirty="0">
                <a:ea typeface="Calibri"/>
                <a:cs typeface="Calibri"/>
                <a:sym typeface="Calibri"/>
              </a:rPr>
              <a:t>30,000 Colleges &amp; Schools </a:t>
            </a:r>
            <a:endParaRPr lang="en-IN" sz="2000" b="1" dirty="0"/>
          </a:p>
        </p:txBody>
      </p:sp>
      <p:pic>
        <p:nvPicPr>
          <p:cNvPr id="8" name="Picture 4" descr="Nehru Yuva Kendra Sangathan - NYKS India | Delhi">
            <a:extLst>
              <a:ext uri="{FF2B5EF4-FFF2-40B4-BE49-F238E27FC236}">
                <a16:creationId xmlns:a16="http://schemas.microsoft.com/office/drawing/2014/main" id="{366CD71A-FD53-C234-5663-356CF5AFA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053" y="1975309"/>
            <a:ext cx="1428259" cy="142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83407A-2E74-D502-980D-FE2FDB566358}"/>
              </a:ext>
            </a:extLst>
          </p:cNvPr>
          <p:cNvSpPr txBox="1"/>
          <p:nvPr/>
        </p:nvSpPr>
        <p:spPr>
          <a:xfrm>
            <a:off x="3492002" y="3438136"/>
            <a:ext cx="25571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8.43 Million Youth 2.98 lakh Youth Clubs </a:t>
            </a:r>
            <a:endParaRPr lang="en-IN" sz="20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10D99D-34C8-5138-43EF-AEA6C29EB71A}"/>
              </a:ext>
            </a:extLst>
          </p:cNvPr>
          <p:cNvSpPr txBox="1"/>
          <p:nvPr/>
        </p:nvSpPr>
        <p:spPr>
          <a:xfrm>
            <a:off x="369568" y="4225934"/>
            <a:ext cx="53592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204" indent="0">
              <a:spcBef>
                <a:spcPts val="240"/>
              </a:spcBef>
              <a:buSzPts val="1800"/>
              <a:buNone/>
            </a:pPr>
            <a:r>
              <a:rPr lang="en-US" i="1" dirty="0"/>
              <a:t>Several other  youth  initiatives under the National  Ministry Programs and UN agencies  such as UNICEF, </a:t>
            </a:r>
            <a:r>
              <a:rPr lang="en-US" i="1" dirty="0" err="1"/>
              <a:t>Yuwaah</a:t>
            </a:r>
            <a:r>
              <a:rPr lang="en-US" i="1" dirty="0"/>
              <a:t> and UNFPA giving top priority to youth work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7BBED9-FAF5-0951-3401-947ECBC279EA}"/>
              </a:ext>
            </a:extLst>
          </p:cNvPr>
          <p:cNvSpPr txBox="1"/>
          <p:nvPr/>
        </p:nvSpPr>
        <p:spPr>
          <a:xfrm>
            <a:off x="465101" y="5276164"/>
            <a:ext cx="1130955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tx2"/>
                </a:solidFill>
              </a:rPr>
              <a:t>Our Challenge: How do we build prepare youth workers at scale ? To include formal and informal, fulltime, part time Youth Workers, Community Workers, Educators, Counselors, Health Workers, Social Workers, School Teachers, Extracurricular and Sports Coaches,  Employers and </a:t>
            </a:r>
            <a:r>
              <a:rPr lang="en-US" sz="2000" b="1" dirty="0">
                <a:cs typeface="Times New Roman" panose="02020603050405020304" pitchFamily="18" charset="0"/>
              </a:rPr>
              <a:t>Parents and Peers are Youth Workers too!</a:t>
            </a:r>
            <a:endParaRPr lang="en-US" sz="2000" b="1" dirty="0"/>
          </a:p>
        </p:txBody>
      </p:sp>
      <p:sp>
        <p:nvSpPr>
          <p:cNvPr id="23" name="Google Shape;174;p21">
            <a:extLst>
              <a:ext uri="{FF2B5EF4-FFF2-40B4-BE49-F238E27FC236}">
                <a16:creationId xmlns:a16="http://schemas.microsoft.com/office/drawing/2014/main" id="{925C8F60-F8D7-CC35-DF24-BD2CB2522F87}"/>
              </a:ext>
            </a:extLst>
          </p:cNvPr>
          <p:cNvSpPr txBox="1">
            <a:spLocks/>
          </p:cNvSpPr>
          <p:nvPr/>
        </p:nvSpPr>
        <p:spPr>
          <a:xfrm>
            <a:off x="489137" y="1246125"/>
            <a:ext cx="5120067" cy="1311672"/>
          </a:xfrm>
          <a:prstGeom prst="rect">
            <a:avLst/>
          </a:prstGeom>
        </p:spPr>
        <p:txBody>
          <a:bodyPr spcFirstLastPara="1" vert="horz" wrap="square" lIns="60950" tIns="30467" rIns="60950" bIns="30467" rtlCol="0" anchor="t" anchorCtr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40"/>
              </a:spcBef>
              <a:buFont typeface="Tw Cen MT" panose="020B0602020104020603" pitchFamily="34" charset="0"/>
              <a:buNone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World’s Largest  Youth Program run by Ministry of Youth Affairs and Sports</a:t>
            </a:r>
            <a:endParaRPr lang="en-US" sz="1800" b="1" dirty="0">
              <a:solidFill>
                <a:srgbClr val="08090A"/>
              </a:solidFill>
            </a:endParaRPr>
          </a:p>
          <a:p>
            <a:pPr marL="76204" indent="0">
              <a:spcBef>
                <a:spcPts val="240"/>
              </a:spcBef>
              <a:buSzPts val="1800"/>
              <a:buFont typeface="Tw Cen MT" panose="020B0602020104020603" pitchFamily="34" charset="0"/>
              <a:buNone/>
            </a:pPr>
            <a:endParaRPr lang="en-US" sz="1800" i="1" dirty="0"/>
          </a:p>
          <a:p>
            <a:endParaRPr lang="en-US" sz="18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659A276-2539-0B4D-F063-AD7458240746}"/>
              </a:ext>
            </a:extLst>
          </p:cNvPr>
          <p:cNvSpPr txBox="1"/>
          <p:nvPr/>
        </p:nvSpPr>
        <p:spPr>
          <a:xfrm>
            <a:off x="6173302" y="2560443"/>
            <a:ext cx="531195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8090A"/>
                </a:solidFill>
              </a:rPr>
              <a:t>(Ex. </a:t>
            </a:r>
            <a:r>
              <a:rPr lang="en-US" sz="2000" dirty="0" err="1">
                <a:solidFill>
                  <a:srgbClr val="08090A"/>
                </a:solidFill>
              </a:rPr>
              <a:t>Pravah</a:t>
            </a:r>
            <a:r>
              <a:rPr lang="en-US" sz="2000" dirty="0">
                <a:solidFill>
                  <a:srgbClr val="08090A"/>
                </a:solidFill>
              </a:rPr>
              <a:t>, Dream a Dream, </a:t>
            </a:r>
            <a:r>
              <a:rPr lang="en-US" sz="2000" dirty="0" err="1">
                <a:solidFill>
                  <a:srgbClr val="08090A"/>
                </a:solidFill>
              </a:rPr>
              <a:t>Samvada</a:t>
            </a:r>
            <a:r>
              <a:rPr lang="en-US" sz="2000" dirty="0">
                <a:solidFill>
                  <a:srgbClr val="08090A"/>
                </a:solidFill>
              </a:rPr>
              <a:t>, Gandhi Fellows, Teach for India, ComMutiny- The Youth Collective, the </a:t>
            </a:r>
            <a:r>
              <a:rPr lang="en-US" sz="2000" dirty="0" err="1">
                <a:solidFill>
                  <a:srgbClr val="08090A"/>
                </a:solidFill>
              </a:rPr>
              <a:t>vartaLeaop</a:t>
            </a:r>
            <a:r>
              <a:rPr lang="en-US" sz="2000" dirty="0">
                <a:solidFill>
                  <a:srgbClr val="08090A"/>
                </a:solidFill>
              </a:rPr>
              <a:t> Coalition, ICYO  member </a:t>
            </a:r>
            <a:r>
              <a:rPr lang="en-US" sz="2000" dirty="0" err="1">
                <a:solidFill>
                  <a:srgbClr val="08090A"/>
                </a:solidFill>
              </a:rPr>
              <a:t>organisations</a:t>
            </a:r>
            <a:r>
              <a:rPr lang="en-US" sz="2000" dirty="0">
                <a:solidFill>
                  <a:srgbClr val="08090A"/>
                </a:solidFill>
              </a:rPr>
              <a:t> </a:t>
            </a:r>
            <a:r>
              <a:rPr lang="en-US" sz="2000" dirty="0" err="1">
                <a:solidFill>
                  <a:srgbClr val="08090A"/>
                </a:solidFill>
              </a:rPr>
              <a:t>e.t.c</a:t>
            </a:r>
            <a:r>
              <a:rPr lang="en-US" sz="2000" dirty="0">
                <a:solidFill>
                  <a:srgbClr val="08090A"/>
                </a:solidFill>
              </a:rPr>
              <a:t> )</a:t>
            </a:r>
            <a:br>
              <a:rPr lang="en-US" sz="2000" dirty="0">
                <a:solidFill>
                  <a:srgbClr val="08090A"/>
                </a:solidFill>
              </a:rPr>
            </a:br>
            <a:endParaRPr lang="en-US" sz="2000" dirty="0">
              <a:solidFill>
                <a:srgbClr val="08090A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8090A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09EDAA-AD6C-CF78-3381-579ACEC65F50}"/>
              </a:ext>
            </a:extLst>
          </p:cNvPr>
          <p:cNvSpPr txBox="1"/>
          <p:nvPr/>
        </p:nvSpPr>
        <p:spPr>
          <a:xfrm>
            <a:off x="6151314" y="4238375"/>
            <a:ext cx="56013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8090A"/>
                </a:solidFill>
              </a:rPr>
              <a:t>Several Educational institutions, schools, colleges, and Universities, Community-Based </a:t>
            </a:r>
            <a:r>
              <a:rPr lang="en-US" i="1" dirty="0" err="1">
                <a:solidFill>
                  <a:srgbClr val="08090A"/>
                </a:solidFill>
              </a:rPr>
              <a:t>Organisations</a:t>
            </a:r>
            <a:r>
              <a:rPr lang="en-US" i="1" dirty="0">
                <a:solidFill>
                  <a:srgbClr val="08090A"/>
                </a:solidFill>
              </a:rPr>
              <a:t>, Public and Private sector institutions</a:t>
            </a:r>
            <a:endParaRPr lang="en-IN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7B9B23F-8A6F-AED9-69E2-82153E4665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2" t="16262" b="45575"/>
          <a:stretch/>
        </p:blipFill>
        <p:spPr>
          <a:xfrm>
            <a:off x="28136" y="-12652"/>
            <a:ext cx="2433711" cy="99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79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  <p:bldP spid="11" grpId="0"/>
      <p:bldP spid="12" grpId="0"/>
      <p:bldP spid="23" grpId="0"/>
      <p:bldP spid="25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D7339E1-9950-4F4B-129E-24219D0BD672}"/>
              </a:ext>
            </a:extLst>
          </p:cNvPr>
          <p:cNvSpPr txBox="1"/>
          <p:nvPr/>
        </p:nvSpPr>
        <p:spPr>
          <a:xfrm>
            <a:off x="5880296" y="2433857"/>
            <a:ext cx="5120640" cy="18158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A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Pravah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experiential  learning journey  to build professional competencies  of youth workers in both formal and informal settings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9D55E5-4156-24F0-76D7-8AC149BD17D3}"/>
              </a:ext>
            </a:extLst>
          </p:cNvPr>
          <p:cNvSpPr txBox="1"/>
          <p:nvPr/>
        </p:nvSpPr>
        <p:spPr>
          <a:xfrm>
            <a:off x="2247255" y="522862"/>
            <a:ext cx="90975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262" indent="0" algn="just">
              <a:spcBef>
                <a:spcPts val="0"/>
              </a:spcBef>
              <a:buNone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Our Flagship Program: Preparing Youth Workers at Scale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7BF052-0528-F76F-0B43-657AB0CC8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145" y="6135300"/>
            <a:ext cx="1433223" cy="53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213116-8BD0-BFEA-88EA-C42E2ECDC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717" y="6099745"/>
            <a:ext cx="833861" cy="56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240;p26">
            <a:extLst>
              <a:ext uri="{FF2B5EF4-FFF2-40B4-BE49-F238E27FC236}">
                <a16:creationId xmlns:a16="http://schemas.microsoft.com/office/drawing/2014/main" id="{6079C482-B7A8-52C0-8E4F-E718880989C6}"/>
              </a:ext>
            </a:extLst>
          </p:cNvPr>
          <p:cNvSpPr/>
          <p:nvPr/>
        </p:nvSpPr>
        <p:spPr>
          <a:xfrm>
            <a:off x="1486798" y="1148773"/>
            <a:ext cx="3477466" cy="4848281"/>
          </a:xfrm>
          <a:custGeom>
            <a:avLst/>
            <a:gdLst/>
            <a:ahLst/>
            <a:cxnLst/>
            <a:rect l="l" t="t" r="r" b="b"/>
            <a:pathLst>
              <a:path w="6977301" h="10391893" extrusionOk="0">
                <a:moveTo>
                  <a:pt x="0" y="0"/>
                </a:moveTo>
                <a:lnTo>
                  <a:pt x="6977302" y="0"/>
                </a:lnTo>
                <a:lnTo>
                  <a:pt x="6977302" y="10391893"/>
                </a:lnTo>
                <a:lnTo>
                  <a:pt x="0" y="10391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20485" t="-1843" r="-138" b="-9866"/>
            </a:stretch>
          </a:blipFill>
          <a:ln>
            <a:noFill/>
          </a:ln>
        </p:spPr>
      </p:sp>
      <p:sp>
        <p:nvSpPr>
          <p:cNvPr id="10" name="Google Shape;242;p26">
            <a:extLst>
              <a:ext uri="{FF2B5EF4-FFF2-40B4-BE49-F238E27FC236}">
                <a16:creationId xmlns:a16="http://schemas.microsoft.com/office/drawing/2014/main" id="{7D1F2B9F-6F74-9DF2-63B2-3F382C75A823}"/>
              </a:ext>
            </a:extLst>
          </p:cNvPr>
          <p:cNvSpPr/>
          <p:nvPr/>
        </p:nvSpPr>
        <p:spPr>
          <a:xfrm>
            <a:off x="823098" y="3875256"/>
            <a:ext cx="998980" cy="993580"/>
          </a:xfrm>
          <a:prstGeom prst="rect">
            <a:avLst/>
          </a:prstGeom>
          <a:solidFill>
            <a:srgbClr val="1C546A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243;p26">
            <a:extLst>
              <a:ext uri="{FF2B5EF4-FFF2-40B4-BE49-F238E27FC236}">
                <a16:creationId xmlns:a16="http://schemas.microsoft.com/office/drawing/2014/main" id="{616BA834-C1AB-9C93-6D99-F18A2CD18F54}"/>
              </a:ext>
            </a:extLst>
          </p:cNvPr>
          <p:cNvSpPr/>
          <p:nvPr/>
        </p:nvSpPr>
        <p:spPr>
          <a:xfrm>
            <a:off x="1212030" y="3874717"/>
            <a:ext cx="1691743" cy="993961"/>
          </a:xfrm>
          <a:custGeom>
            <a:avLst/>
            <a:gdLst/>
            <a:ahLst/>
            <a:cxnLst/>
            <a:rect l="l" t="t" r="r" b="b"/>
            <a:pathLst>
              <a:path w="3394368" h="2109168" extrusionOk="0">
                <a:moveTo>
                  <a:pt x="0" y="0"/>
                </a:moveTo>
                <a:lnTo>
                  <a:pt x="3394368" y="0"/>
                </a:lnTo>
                <a:lnTo>
                  <a:pt x="3394368" y="2109168"/>
                </a:lnTo>
                <a:lnTo>
                  <a:pt x="0" y="21091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21404"/>
            </a:stretch>
          </a:blipFill>
          <a:ln>
            <a:noFill/>
          </a:ln>
        </p:spPr>
      </p:sp>
      <p:sp>
        <p:nvSpPr>
          <p:cNvPr id="12" name="Google Shape;244;p26">
            <a:extLst>
              <a:ext uri="{FF2B5EF4-FFF2-40B4-BE49-F238E27FC236}">
                <a16:creationId xmlns:a16="http://schemas.microsoft.com/office/drawing/2014/main" id="{52D444A1-3353-B212-F3B5-261E8D518D7D}"/>
              </a:ext>
            </a:extLst>
          </p:cNvPr>
          <p:cNvSpPr txBox="1"/>
          <p:nvPr/>
        </p:nvSpPr>
        <p:spPr>
          <a:xfrm>
            <a:off x="1390429" y="5466703"/>
            <a:ext cx="3573835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lnSpc>
                <a:spcPct val="139962"/>
              </a:lnSpc>
              <a:buClr>
                <a:srgbClr val="000000"/>
              </a:buClr>
            </a:pPr>
            <a:r>
              <a:rPr lang="en-US" kern="0" dirty="0">
                <a:solidFill>
                  <a:srgbClr val="E0BF3A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For Youth workers </a:t>
            </a:r>
            <a:endParaRPr sz="933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096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BE4A2CF-B561-3771-A447-C357DAB2380E}"/>
              </a:ext>
            </a:extLst>
          </p:cNvPr>
          <p:cNvSpPr/>
          <p:nvPr/>
        </p:nvSpPr>
        <p:spPr>
          <a:xfrm>
            <a:off x="1382280" y="1370643"/>
            <a:ext cx="4382416" cy="78658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Understanding Youth Experience </a:t>
            </a:r>
          </a:p>
        </p:txBody>
      </p:sp>
      <p:sp>
        <p:nvSpPr>
          <p:cNvPr id="4" name="Google Shape;256;p27">
            <a:extLst>
              <a:ext uri="{FF2B5EF4-FFF2-40B4-BE49-F238E27FC236}">
                <a16:creationId xmlns:a16="http://schemas.microsoft.com/office/drawing/2014/main" id="{A39D053A-6F23-1508-9CA1-E545A41B5B2B}"/>
              </a:ext>
            </a:extLst>
          </p:cNvPr>
          <p:cNvSpPr/>
          <p:nvPr/>
        </p:nvSpPr>
        <p:spPr>
          <a:xfrm>
            <a:off x="428123" y="1047490"/>
            <a:ext cx="1458881" cy="1363638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t="-7125" b="-7125"/>
            </a:stretch>
          </a:blipFill>
          <a:ln>
            <a:solidFill>
              <a:schemeClr val="accent2">
                <a:lumMod val="50000"/>
                <a:alpha val="9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DAE65A-FB8E-96B0-0455-DBAE8E61D999}"/>
              </a:ext>
            </a:extLst>
          </p:cNvPr>
          <p:cNvSpPr/>
          <p:nvPr/>
        </p:nvSpPr>
        <p:spPr>
          <a:xfrm>
            <a:off x="1382280" y="2777745"/>
            <a:ext cx="4382416" cy="78658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  <a:p>
            <a:pPr algn="ctr"/>
            <a:r>
              <a:rPr lang="en-US" sz="2000" dirty="0"/>
              <a:t>ID and Facilitation</a:t>
            </a:r>
          </a:p>
          <a:p>
            <a:pPr algn="ctr"/>
            <a:endParaRPr lang="en-US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4E424B-CA65-23B4-3B86-F0578C878590}"/>
              </a:ext>
            </a:extLst>
          </p:cNvPr>
          <p:cNvSpPr/>
          <p:nvPr/>
        </p:nvSpPr>
        <p:spPr>
          <a:xfrm>
            <a:off x="1382280" y="4235204"/>
            <a:ext cx="4382416" cy="78658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  <a:p>
            <a:pPr algn="ctr"/>
            <a:r>
              <a:rPr lang="en-US" sz="2000" dirty="0"/>
              <a:t>System Thinking </a:t>
            </a:r>
          </a:p>
          <a:p>
            <a:pPr algn="ctr"/>
            <a:endParaRPr lang="en-US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09CD5C-7B8B-D52A-F215-2F64E083FEC4}"/>
              </a:ext>
            </a:extLst>
          </p:cNvPr>
          <p:cNvSpPr/>
          <p:nvPr/>
        </p:nvSpPr>
        <p:spPr>
          <a:xfrm>
            <a:off x="1382280" y="5669193"/>
            <a:ext cx="4382416" cy="78658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Deep Self awareness</a:t>
            </a:r>
          </a:p>
        </p:txBody>
      </p:sp>
      <p:sp>
        <p:nvSpPr>
          <p:cNvPr id="8" name="Google Shape;260;p27">
            <a:extLst>
              <a:ext uri="{FF2B5EF4-FFF2-40B4-BE49-F238E27FC236}">
                <a16:creationId xmlns:a16="http://schemas.microsoft.com/office/drawing/2014/main" id="{B04011A6-D809-27A3-770E-06CEE2D940CB}"/>
              </a:ext>
            </a:extLst>
          </p:cNvPr>
          <p:cNvSpPr/>
          <p:nvPr/>
        </p:nvSpPr>
        <p:spPr>
          <a:xfrm>
            <a:off x="428124" y="2521589"/>
            <a:ext cx="1458881" cy="1363638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8203" b="-8201"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Google Shape;267;p27">
            <a:extLst>
              <a:ext uri="{FF2B5EF4-FFF2-40B4-BE49-F238E27FC236}">
                <a16:creationId xmlns:a16="http://schemas.microsoft.com/office/drawing/2014/main" id="{825746EE-C2FF-2257-330B-19B20CF227F4}"/>
              </a:ext>
            </a:extLst>
          </p:cNvPr>
          <p:cNvSpPr/>
          <p:nvPr/>
        </p:nvSpPr>
        <p:spPr>
          <a:xfrm>
            <a:off x="428123" y="4007566"/>
            <a:ext cx="1458881" cy="1363638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6939" b="-6939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264;p27">
            <a:extLst>
              <a:ext uri="{FF2B5EF4-FFF2-40B4-BE49-F238E27FC236}">
                <a16:creationId xmlns:a16="http://schemas.microsoft.com/office/drawing/2014/main" id="{9908A1AB-F449-8850-9209-82C7ACB681AA}"/>
              </a:ext>
            </a:extLst>
          </p:cNvPr>
          <p:cNvSpPr/>
          <p:nvPr/>
        </p:nvSpPr>
        <p:spPr>
          <a:xfrm>
            <a:off x="428123" y="5430919"/>
            <a:ext cx="1458881" cy="1363638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7865" b="-7865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81FBD2E1-D621-BC49-F1B2-196F13BF69E7}"/>
              </a:ext>
            </a:extLst>
          </p:cNvPr>
          <p:cNvSpPr/>
          <p:nvPr/>
        </p:nvSpPr>
        <p:spPr>
          <a:xfrm>
            <a:off x="5885113" y="1370643"/>
            <a:ext cx="753078" cy="78658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solidFill>
                  <a:srgbClr val="1A1A1A"/>
                </a:solidFill>
                <a:latin typeface="Georgia" panose="02040502050405020303" pitchFamily="18" charset="0"/>
              </a:rPr>
              <a:t>I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3E1DCB33-B800-B35F-E62C-1FD3CA5C7319}"/>
              </a:ext>
            </a:extLst>
          </p:cNvPr>
          <p:cNvSpPr/>
          <p:nvPr/>
        </p:nvSpPr>
        <p:spPr>
          <a:xfrm>
            <a:off x="5885113" y="2709176"/>
            <a:ext cx="753078" cy="867783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solidFill>
                  <a:srgbClr val="1A1A1A"/>
                </a:solidFill>
                <a:latin typeface="Georgia" panose="02040502050405020303" pitchFamily="18" charset="0"/>
              </a:rPr>
              <a:t>II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3A8E4B0F-0501-C11C-204E-3CADE38643AD}"/>
              </a:ext>
            </a:extLst>
          </p:cNvPr>
          <p:cNvSpPr/>
          <p:nvPr/>
        </p:nvSpPr>
        <p:spPr>
          <a:xfrm>
            <a:off x="5885113" y="5598830"/>
            <a:ext cx="753078" cy="867783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solidFill>
                  <a:srgbClr val="1A1A1A"/>
                </a:solidFill>
                <a:latin typeface="Georgia" panose="02040502050405020303" pitchFamily="18" charset="0"/>
              </a:rPr>
              <a:t>IV 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6DE06962-F25F-6B96-EB43-DD2B4F82A35E}"/>
              </a:ext>
            </a:extLst>
          </p:cNvPr>
          <p:cNvSpPr/>
          <p:nvPr/>
        </p:nvSpPr>
        <p:spPr>
          <a:xfrm>
            <a:off x="5885113" y="4154003"/>
            <a:ext cx="753078" cy="867783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solidFill>
                  <a:srgbClr val="1A1A1A"/>
                </a:solidFill>
                <a:latin typeface="Georgia" panose="02040502050405020303" pitchFamily="18" charset="0"/>
              </a:rPr>
              <a:t>III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6561AF-7356-9690-0EB8-9DF08C614D73}"/>
              </a:ext>
            </a:extLst>
          </p:cNvPr>
          <p:cNvSpPr txBox="1"/>
          <p:nvPr/>
        </p:nvSpPr>
        <p:spPr>
          <a:xfrm>
            <a:off x="3292591" y="1086584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4 Modules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5AECE6-B0CE-1DCF-4DD7-1ADABB931AC4}"/>
              </a:ext>
            </a:extLst>
          </p:cNvPr>
          <p:cNvSpPr/>
          <p:nvPr/>
        </p:nvSpPr>
        <p:spPr>
          <a:xfrm>
            <a:off x="6976328" y="1219002"/>
            <a:ext cx="4382416" cy="1260383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numCol="2"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</a:rPr>
              <a:t>Challenges &amp; Learning imperatives for youth workers.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Arial"/>
              </a:rPr>
              <a:t>Youth spaces, needs and aspirations</a:t>
            </a:r>
            <a:r>
              <a:rPr lang="en-US" sz="1500" dirty="0">
                <a:solidFill>
                  <a:schemeClr val="tx1"/>
                </a:solidFill>
                <a:sym typeface="Arial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Arial"/>
              </a:rPr>
              <a:t>Theories of youthhood</a:t>
            </a:r>
            <a:r>
              <a:rPr lang="en-US" sz="1500" dirty="0">
                <a:solidFill>
                  <a:schemeClr val="tx1"/>
                </a:solidFill>
                <a:sym typeface="Arial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P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Arial"/>
              </a:rPr>
              <a:t>rinciples 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of 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Arial"/>
              </a:rPr>
              <a:t>the 5th Space</a:t>
            </a:r>
            <a:endParaRPr kumimoji="0" lang="en-US" sz="15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285750" indent="-285750">
              <a:buFontTx/>
              <a:buChar char="-"/>
            </a:pPr>
            <a:endParaRPr lang="en-US" sz="1500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endParaRPr lang="en-US" sz="15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1F23091-A129-CA59-49BA-1E87BC752263}"/>
              </a:ext>
            </a:extLst>
          </p:cNvPr>
          <p:cNvSpPr/>
          <p:nvPr/>
        </p:nvSpPr>
        <p:spPr>
          <a:xfrm>
            <a:off x="6976328" y="2591918"/>
            <a:ext cx="4382416" cy="1260383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numCol="2"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</a:rPr>
              <a:t>ADDIE model of instructional design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</a:rPr>
              <a:t>PSMART learning objectives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</a:rPr>
              <a:t>Session design using Walker’s Cycle</a:t>
            </a:r>
          </a:p>
          <a:p>
            <a:endParaRPr lang="en-US" sz="1500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</a:rPr>
              <a:t>Facilitation using IGNITE model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3AE5712-5990-1905-1217-DD8F91EE3F52}"/>
              </a:ext>
            </a:extLst>
          </p:cNvPr>
          <p:cNvSpPr/>
          <p:nvPr/>
        </p:nvSpPr>
        <p:spPr>
          <a:xfrm>
            <a:off x="6976328" y="4007567"/>
            <a:ext cx="4382416" cy="1014220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numCol="2"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</a:rPr>
              <a:t>‘Tatva’ organizational elemental model</a:t>
            </a:r>
          </a:p>
          <a:p>
            <a:endParaRPr lang="en-US" sz="1500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</a:rPr>
              <a:t>Systems thinking Laws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</a:rPr>
              <a:t>From problem solving to paradox thinking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BCCEFA0-266E-C4FD-6148-3049DD4768DA}"/>
              </a:ext>
            </a:extLst>
          </p:cNvPr>
          <p:cNvSpPr/>
          <p:nvPr/>
        </p:nvSpPr>
        <p:spPr>
          <a:xfrm>
            <a:off x="6976328" y="5208104"/>
            <a:ext cx="4382416" cy="1479481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numCol="2"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</a:rPr>
              <a:t>Who are We? Evolutionary Niche human beings’ </a:t>
            </a:r>
          </a:p>
          <a:p>
            <a:endParaRPr lang="en-US" sz="1500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</a:rPr>
              <a:t>Who am I? - Mapping multiple identities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</a:rPr>
              <a:t>Telling and interpreting authentic stories</a:t>
            </a:r>
          </a:p>
          <a:p>
            <a:endParaRPr lang="en-US" sz="1500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</a:rPr>
              <a:t> Discovering my essence as a Youth Worker</a:t>
            </a:r>
            <a:r>
              <a:rPr lang="en-US" sz="15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BF1356-3082-DF9A-9CA9-2762FA39DA30}"/>
              </a:ext>
            </a:extLst>
          </p:cNvPr>
          <p:cNvSpPr txBox="1"/>
          <p:nvPr/>
        </p:nvSpPr>
        <p:spPr>
          <a:xfrm>
            <a:off x="2798235" y="161267"/>
            <a:ext cx="69268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‘Ocean in a Drop’ classical journey outline</a:t>
            </a:r>
            <a:endParaRPr lang="en-IN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7073EA26-52A2-ED99-A16D-59895CE11B13}"/>
              </a:ext>
            </a:extLst>
          </p:cNvPr>
          <p:cNvSpPr txBox="1">
            <a:spLocks/>
          </p:cNvSpPr>
          <p:nvPr/>
        </p:nvSpPr>
        <p:spPr>
          <a:xfrm>
            <a:off x="840939" y="286207"/>
            <a:ext cx="10999305" cy="7489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1800" b="1" cap="none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cap="none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br>
              <a:rPr lang="en-US" sz="1800" b="1" cap="none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</a:br>
            <a:r>
              <a:rPr lang="en-US" sz="1800" b="1" cap="none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6-8 days of immersive retreats- over 3-6 months </a:t>
            </a:r>
            <a:r>
              <a:rPr lang="en-US" sz="1800" b="1" cap="none" spc="-3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||   </a:t>
            </a:r>
            <a:r>
              <a:rPr lang="en-US" sz="1800" b="1" cap="none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Individual coaching (2- 5hrs) </a:t>
            </a:r>
            <a:r>
              <a:rPr lang="en-US" sz="1800" b="1" cap="none" spc="-3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||</a:t>
            </a:r>
            <a:r>
              <a:rPr lang="en-US" sz="1800" b="1" cap="none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Action project</a:t>
            </a:r>
            <a:br>
              <a:rPr lang="en-US" sz="1800" b="1" cap="none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</a:br>
            <a:br>
              <a:rPr lang="en-US" sz="1800" b="1" cap="none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800" b="1" cap="none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b="1" cap="none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b="1" cap="none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b="1" cap="none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b="1" cap="none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b="1" cap="none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64522C-6279-8535-3E58-1BE5FA3903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2" t="16262" b="45575"/>
          <a:stretch/>
        </p:blipFill>
        <p:spPr>
          <a:xfrm>
            <a:off x="0" y="-12652"/>
            <a:ext cx="1772529" cy="72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0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80177E0-E6F3-5A54-D71F-2398F1CD74CA}"/>
              </a:ext>
            </a:extLst>
          </p:cNvPr>
          <p:cNvSpPr/>
          <p:nvPr/>
        </p:nvSpPr>
        <p:spPr>
          <a:xfrm>
            <a:off x="979100" y="1050976"/>
            <a:ext cx="4814007" cy="14593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1F6303-36B9-14ED-0C86-D33601016E5C}"/>
              </a:ext>
            </a:extLst>
          </p:cNvPr>
          <p:cNvSpPr txBox="1"/>
          <p:nvPr/>
        </p:nvSpPr>
        <p:spPr>
          <a:xfrm>
            <a:off x="1243088" y="1249589"/>
            <a:ext cx="39706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Youth Workers in the journey:10877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1. Classical journey – 796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2. Modular Programs -9115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07D57C4-3653-BC95-EFA4-2471DD69C54F}"/>
              </a:ext>
            </a:extLst>
          </p:cNvPr>
          <p:cNvSpPr txBox="1">
            <a:spLocks/>
          </p:cNvSpPr>
          <p:nvPr/>
        </p:nvSpPr>
        <p:spPr>
          <a:xfrm>
            <a:off x="1235964" y="427587"/>
            <a:ext cx="9720072" cy="9745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cap="none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*Ocean in a Drop ++ India, the impact so far</a:t>
            </a:r>
            <a:endParaRPr lang="en-US" sz="2800" b="1" cap="none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AA9511-B997-7384-7799-81F59A08FDFF}"/>
              </a:ext>
            </a:extLst>
          </p:cNvPr>
          <p:cNvSpPr/>
          <p:nvPr/>
        </p:nvSpPr>
        <p:spPr>
          <a:xfrm>
            <a:off x="979099" y="2597963"/>
            <a:ext cx="4814007" cy="14593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66039E-C175-DA43-C11B-F5F0C86259D2}"/>
              </a:ext>
            </a:extLst>
          </p:cNvPr>
          <p:cNvSpPr/>
          <p:nvPr/>
        </p:nvSpPr>
        <p:spPr>
          <a:xfrm>
            <a:off x="979099" y="4103450"/>
            <a:ext cx="4814007" cy="14593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0CD978-0FE3-EDAC-CA23-4F60E96E7069}"/>
              </a:ext>
            </a:extLst>
          </p:cNvPr>
          <p:cNvSpPr/>
          <p:nvPr/>
        </p:nvSpPr>
        <p:spPr>
          <a:xfrm>
            <a:off x="6162746" y="4103450"/>
            <a:ext cx="4814007" cy="14593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E69F35-C9AC-8AA8-3D41-955D8F036EA1}"/>
              </a:ext>
            </a:extLst>
          </p:cNvPr>
          <p:cNvSpPr/>
          <p:nvPr/>
        </p:nvSpPr>
        <p:spPr>
          <a:xfrm>
            <a:off x="6173810" y="2570338"/>
            <a:ext cx="4814007" cy="14593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F77C4C-4977-13B9-BE6D-EE7F5489A5DA}"/>
              </a:ext>
            </a:extLst>
          </p:cNvPr>
          <p:cNvSpPr/>
          <p:nvPr/>
        </p:nvSpPr>
        <p:spPr>
          <a:xfrm>
            <a:off x="6188058" y="1037226"/>
            <a:ext cx="4814007" cy="14593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D0F54D-887E-8EAC-A043-12424121B181}"/>
              </a:ext>
            </a:extLst>
          </p:cNvPr>
          <p:cNvSpPr txBox="1"/>
          <p:nvPr/>
        </p:nvSpPr>
        <p:spPr>
          <a:xfrm>
            <a:off x="1204183" y="2973692"/>
            <a:ext cx="42540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2000" b="1" dirty="0"/>
              <a:t>Young people reached - **</a:t>
            </a:r>
            <a:r>
              <a:rPr lang="en-US" sz="2000" b="1" dirty="0">
                <a:cs typeface="Times New Roman" panose="02020603050405020304" pitchFamily="18" charset="0"/>
              </a:rPr>
              <a:t>1 million young people per year</a:t>
            </a:r>
            <a:endParaRPr lang="en-US" sz="20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F265A8-2380-91FF-871B-C79F40617DFD}"/>
              </a:ext>
            </a:extLst>
          </p:cNvPr>
          <p:cNvSpPr txBox="1"/>
          <p:nvPr/>
        </p:nvSpPr>
        <p:spPr>
          <a:xfrm>
            <a:off x="1243088" y="4433036"/>
            <a:ext cx="41762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en-US" sz="2000" i="0" u="none" strike="noStrike" cap="none" dirty="0">
                <a:ea typeface="Arial"/>
                <a:cs typeface="Times New Roman" panose="02020603050405020304" pitchFamily="18" charset="0"/>
                <a:sym typeface="Arial"/>
              </a:rPr>
              <a:t>Partnership with deemed university - </a:t>
            </a:r>
            <a:r>
              <a:rPr lang="en-US" sz="2000" b="1" i="0" u="none" strike="noStrike" cap="none" dirty="0">
                <a:ea typeface="Arial"/>
                <a:cs typeface="Times New Roman" panose="02020603050405020304" pitchFamily="18" charset="0"/>
                <a:sym typeface="Arial"/>
              </a:rPr>
              <a:t>Tata Institute of Social Sciences</a:t>
            </a:r>
            <a:endParaRPr lang="en-US" sz="2000" b="1" dirty="0"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5A7E1F-B8C1-55F0-8DD2-E5FF3FC6DA1C}"/>
              </a:ext>
            </a:extLst>
          </p:cNvPr>
          <p:cNvSpPr txBox="1"/>
          <p:nvPr/>
        </p:nvSpPr>
        <p:spPr>
          <a:xfrm>
            <a:off x="6270044" y="1247950"/>
            <a:ext cx="447434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000" b="1" i="0" dirty="0">
                <a:solidFill>
                  <a:schemeClr val="tx1"/>
                </a:solidFill>
                <a:cs typeface="Times New Roman" panose="02020603050405020304" pitchFamily="18" charset="0"/>
              </a:rPr>
              <a:t>87%</a:t>
            </a:r>
            <a:r>
              <a:rPr lang="en-US" sz="2000" i="0" dirty="0">
                <a:solidFill>
                  <a:schemeClr val="tx1"/>
                </a:solidFill>
                <a:cs typeface="Times New Roman" panose="02020603050405020304" pitchFamily="18" charset="0"/>
              </a:rPr>
              <a:t> of youth facilitators navigated their organizational challenges using inputs from OID***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9009EF-5E51-E6A5-5250-0760A8E6D06E}"/>
              </a:ext>
            </a:extLst>
          </p:cNvPr>
          <p:cNvSpPr txBox="1"/>
          <p:nvPr/>
        </p:nvSpPr>
        <p:spPr>
          <a:xfrm>
            <a:off x="6270044" y="2878115"/>
            <a:ext cx="44743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000" b="1" i="0" dirty="0">
                <a:solidFill>
                  <a:schemeClr val="tx1"/>
                </a:solidFill>
                <a:cs typeface="Times New Roman" panose="02020603050405020304" pitchFamily="18" charset="0"/>
              </a:rPr>
              <a:t>89%</a:t>
            </a:r>
            <a:r>
              <a:rPr lang="en-US" sz="2000" i="0" dirty="0">
                <a:solidFill>
                  <a:schemeClr val="tx1"/>
                </a:solidFill>
                <a:cs typeface="Times New Roman" panose="02020603050405020304" pitchFamily="18" charset="0"/>
              </a:rPr>
              <a:t> have strengthened their youth programming post OID***</a:t>
            </a:r>
            <a:endParaRPr lang="en-US" sz="2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D0C354-1640-7943-F49B-293A15392E54}"/>
              </a:ext>
            </a:extLst>
          </p:cNvPr>
          <p:cNvSpPr txBox="1"/>
          <p:nvPr/>
        </p:nvSpPr>
        <p:spPr>
          <a:xfrm>
            <a:off x="6270044" y="4433036"/>
            <a:ext cx="40837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en-US" sz="2000" i="0" u="none" strike="noStrike" cap="none" dirty="0">
                <a:ea typeface="Arial"/>
                <a:cs typeface="Times New Roman" panose="02020603050405020304" pitchFamily="18" charset="0"/>
                <a:sym typeface="Arial"/>
              </a:rPr>
              <a:t>Tools taught in OID are used by </a:t>
            </a:r>
            <a:r>
              <a:rPr lang="en-US" sz="2000" b="1" i="0" u="none" strike="noStrike" cap="none" dirty="0">
                <a:ea typeface="Arial"/>
                <a:cs typeface="Times New Roman" panose="02020603050405020304" pitchFamily="18" charset="0"/>
                <a:sym typeface="Arial"/>
              </a:rPr>
              <a:t>300 </a:t>
            </a:r>
            <a:r>
              <a:rPr lang="en-US" sz="2000" i="0" u="none" strike="noStrike" cap="none" dirty="0">
                <a:ea typeface="Arial"/>
                <a:cs typeface="Times New Roman" panose="02020603050405020304" pitchFamily="18" charset="0"/>
                <a:sym typeface="Arial"/>
              </a:rPr>
              <a:t>organizations</a:t>
            </a:r>
            <a:endParaRPr lang="en-US" sz="2000" dirty="0"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B7AF08-2E8D-6AC4-EBDD-D524ECA74562}"/>
              </a:ext>
            </a:extLst>
          </p:cNvPr>
          <p:cNvSpPr txBox="1"/>
          <p:nvPr/>
        </p:nvSpPr>
        <p:spPr>
          <a:xfrm>
            <a:off x="930216" y="5653414"/>
            <a:ext cx="1048718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Evolution of OID to OID ++ -   *Ocean in a Drop Modular Journeys emerging from a  need for customization to suit diverse youth worker populations,   </a:t>
            </a:r>
          </a:p>
          <a:p>
            <a:pPr algn="just"/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organizational contexts including government program priorities linking to issues of health, wellbeing, peace, entrepreneurship, life skills, employability, etc. </a:t>
            </a:r>
          </a:p>
          <a:p>
            <a:pPr algn="just"/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At least 100 such customized modules  journeys were developed in partnership with different entities</a:t>
            </a:r>
          </a:p>
          <a:p>
            <a:pPr algn="just"/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    Conservative estimate – 1 Youth Worker reaches at least 100 young people intensively every year.</a:t>
            </a:r>
          </a:p>
          <a:p>
            <a:pPr algn="just"/>
            <a:r>
              <a:rPr lang="en-US" sz="1200" b="0" i="0" u="none" strike="noStrike" cap="none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***   From a longitudinal study with 100 participants of OID from 81 organizations</a:t>
            </a:r>
            <a:endParaRPr lang="en-US" sz="12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BDB0E1-0B13-5805-CC4D-D8539DD899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2" t="16262" b="45575"/>
          <a:stretch/>
        </p:blipFill>
        <p:spPr>
          <a:xfrm>
            <a:off x="0" y="-12652"/>
            <a:ext cx="2433711" cy="99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644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2975</TotalTime>
  <Words>1143</Words>
  <Application>Microsoft Macintosh PowerPoint</Application>
  <PresentationFormat>Widescreen</PresentationFormat>
  <Paragraphs>148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Tw Cen MT</vt:lpstr>
      <vt:lpstr>Arial </vt:lpstr>
      <vt:lpstr>Georgia</vt:lpstr>
      <vt:lpstr>Libre Baskerville Italics</vt:lpstr>
      <vt:lpstr>Wingdings 3</vt:lpstr>
      <vt:lpstr>Calibri</vt:lpstr>
      <vt:lpstr>Times New Roman</vt:lpstr>
      <vt:lpstr>Arial</vt:lpstr>
      <vt:lpstr>Montserrat</vt:lpstr>
      <vt:lpstr>Montserrat SemiBold</vt:lpstr>
      <vt:lpstr>Tw Cen MT Condensed</vt:lpstr>
      <vt:lpstr>Integral</vt:lpstr>
      <vt:lpstr>Office Theme</vt:lpstr>
      <vt:lpstr>PowerPoint Presentation</vt:lpstr>
      <vt:lpstr>PowerPoint Presentation</vt:lpstr>
      <vt:lpstr>PowerPoint Presentation</vt:lpstr>
      <vt:lpstr>PowerPoint Presentation</vt:lpstr>
      <vt:lpstr>The Indian Youth Work context </vt:lpstr>
      <vt:lpstr>PowerPoint Presentation</vt:lpstr>
      <vt:lpstr>PowerPoint Presentation</vt:lpstr>
      <vt:lpstr>PowerPoint Presentation</vt:lpstr>
      <vt:lpstr>PowerPoint Presentation</vt:lpstr>
      <vt:lpstr>Ocean in a Drop – Sri Lanka A CYP and PYWA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gus pascima</dc:creator>
  <cp:lastModifiedBy>Microsoft Office User</cp:lastModifiedBy>
  <cp:revision>62</cp:revision>
  <dcterms:created xsi:type="dcterms:W3CDTF">2020-10-21T14:38:52Z</dcterms:created>
  <dcterms:modified xsi:type="dcterms:W3CDTF">2023-07-11T09:04:20Z</dcterms:modified>
</cp:coreProperties>
</file>